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25"/>
  </p:notesMasterIdLst>
  <p:sldIdLst>
    <p:sldId id="256" r:id="rId5"/>
    <p:sldId id="298" r:id="rId6"/>
    <p:sldId id="310" r:id="rId7"/>
    <p:sldId id="258" r:id="rId8"/>
    <p:sldId id="259" r:id="rId9"/>
    <p:sldId id="260" r:id="rId10"/>
    <p:sldId id="308" r:id="rId11"/>
    <p:sldId id="261" r:id="rId12"/>
    <p:sldId id="307" r:id="rId13"/>
    <p:sldId id="262" r:id="rId14"/>
    <p:sldId id="309" r:id="rId15"/>
    <p:sldId id="306" r:id="rId16"/>
    <p:sldId id="270" r:id="rId17"/>
    <p:sldId id="272" r:id="rId18"/>
    <p:sldId id="273" r:id="rId19"/>
    <p:sldId id="274" r:id="rId20"/>
    <p:sldId id="276" r:id="rId21"/>
    <p:sldId id="277" r:id="rId22"/>
    <p:sldId id="279" r:id="rId23"/>
    <p:sldId id="281" r:id="rId24"/>
  </p:sldIdLst>
  <p:sldSz cx="9144000" cy="5143500" type="screen16x9"/>
  <p:notesSz cx="6858000" cy="9144000"/>
  <p:embeddedFontLst>
    <p:embeddedFont>
      <p:font typeface="Source Sans Pro" panose="020B0503030403020204" pitchFamily="3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7" roundtripDataSignature="AMtx7mgHuSgvFT7UIHNUSsdlP+4uVrL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08E761-BD4D-476A-A081-C0D0136EA639}" v="3" dt="2025-06-03T18:46:24.539"/>
  </p1510:revLst>
</p1510:revInfo>
</file>

<file path=ppt/tableStyles.xml><?xml version="1.0" encoding="utf-8"?>
<a:tblStyleLst xmlns:a="http://schemas.openxmlformats.org/drawingml/2006/main" def="{A05AA2D6-AA0E-4F80-BA94-21210162B3E6}">
  <a:tblStyle styleId="{A05AA2D6-AA0E-4F80-BA94-21210162B3E6}"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60"/>
  </p:normalViewPr>
  <p:slideViewPr>
    <p:cSldViewPr snapToGrid="0">
      <p:cViewPr>
        <p:scale>
          <a:sx n="80" d="100"/>
          <a:sy n="80" d="100"/>
        </p:scale>
        <p:origin x="896" y="0"/>
      </p:cViewPr>
      <p:guideLst>
        <p:guide orient="horz" pos="162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1.fntdata"/><Relationship Id="rId3" Type="http://schemas.openxmlformats.org/officeDocument/2006/relationships/customXml" Target="../customXml/item3.xml"/><Relationship Id="rId21" Type="http://schemas.openxmlformats.org/officeDocument/2006/relationships/slide" Target="slides/slide17.xml"/><Relationship Id="rId63"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59"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4.fntdata"/><Relationship Id="rId62"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3.fntdata"/><Relationship Id="rId57" Type="http://customschemas.google.com/relationships/presentationmetadata" Target="metadata"/><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2.fntdata"/><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ra Hadfield" userId="ac87eb996d52f5ad" providerId="LiveId" clId="{9A0BD0EB-FE1A-44B9-B951-A08B1A458483}"/>
    <pc:docChg chg="undo custSel addSld delSld modSld">
      <pc:chgData name="Tara Hadfield" userId="ac87eb996d52f5ad" providerId="LiveId" clId="{9A0BD0EB-FE1A-44B9-B951-A08B1A458483}" dt="2025-02-20T16:15:38.310" v="1114" actId="403"/>
      <pc:docMkLst>
        <pc:docMk/>
      </pc:docMkLst>
      <pc:sldChg chg="modSp mod">
        <pc:chgData name="Tara Hadfield" userId="ac87eb996d52f5ad" providerId="LiveId" clId="{9A0BD0EB-FE1A-44B9-B951-A08B1A458483}" dt="2025-02-20T15:39:34.218" v="5" actId="20577"/>
        <pc:sldMkLst>
          <pc:docMk/>
          <pc:sldMk cId="0" sldId="256"/>
        </pc:sldMkLst>
        <pc:spChg chg="mod">
          <ac:chgData name="Tara Hadfield" userId="ac87eb996d52f5ad" providerId="LiveId" clId="{9A0BD0EB-FE1A-44B9-B951-A08B1A458483}" dt="2025-02-20T15:39:34.218" v="5" actId="20577"/>
          <ac:spMkLst>
            <pc:docMk/>
            <pc:sldMk cId="0" sldId="256"/>
            <ac:spMk id="55" creationId="{00000000-0000-0000-0000-000000000000}"/>
          </ac:spMkLst>
        </pc:spChg>
      </pc:sldChg>
      <pc:sldChg chg="modSp mod">
        <pc:chgData name="Tara Hadfield" userId="ac87eb996d52f5ad" providerId="LiveId" clId="{9A0BD0EB-FE1A-44B9-B951-A08B1A458483}" dt="2025-02-20T15:55:13.560" v="841" actId="20577"/>
        <pc:sldMkLst>
          <pc:docMk/>
          <pc:sldMk cId="0" sldId="258"/>
        </pc:sldMkLst>
        <pc:spChg chg="mod">
          <ac:chgData name="Tara Hadfield" userId="ac87eb996d52f5ad" providerId="LiveId" clId="{9A0BD0EB-FE1A-44B9-B951-A08B1A458483}" dt="2025-02-20T15:55:13.560" v="841" actId="20577"/>
          <ac:spMkLst>
            <pc:docMk/>
            <pc:sldMk cId="0" sldId="258"/>
            <ac:spMk id="65" creationId="{00000000-0000-0000-0000-000000000000}"/>
          </ac:spMkLst>
        </pc:spChg>
      </pc:sldChg>
      <pc:sldChg chg="modSp mod">
        <pc:chgData name="Tara Hadfield" userId="ac87eb996d52f5ad" providerId="LiveId" clId="{9A0BD0EB-FE1A-44B9-B951-A08B1A458483}" dt="2025-02-20T16:15:38.310" v="1114" actId="403"/>
        <pc:sldMkLst>
          <pc:docMk/>
          <pc:sldMk cId="0" sldId="259"/>
        </pc:sldMkLst>
        <pc:graphicFrameChg chg="mod modGraphic">
          <ac:chgData name="Tara Hadfield" userId="ac87eb996d52f5ad" providerId="LiveId" clId="{9A0BD0EB-FE1A-44B9-B951-A08B1A458483}" dt="2025-02-20T16:15:38.310" v="1114" actId="403"/>
          <ac:graphicFrameMkLst>
            <pc:docMk/>
            <pc:sldMk cId="0" sldId="259"/>
            <ac:graphicFrameMk id="71" creationId="{00000000-0000-0000-0000-000000000000}"/>
          </ac:graphicFrameMkLst>
        </pc:graphicFrameChg>
      </pc:sldChg>
      <pc:sldChg chg="modSp mod">
        <pc:chgData name="Tara Hadfield" userId="ac87eb996d52f5ad" providerId="LiveId" clId="{9A0BD0EB-FE1A-44B9-B951-A08B1A458483}" dt="2025-02-20T16:00:04.876" v="890" actId="20577"/>
        <pc:sldMkLst>
          <pc:docMk/>
          <pc:sldMk cId="0" sldId="260"/>
        </pc:sldMkLst>
        <pc:graphicFrameChg chg="mod modGraphic">
          <ac:chgData name="Tara Hadfield" userId="ac87eb996d52f5ad" providerId="LiveId" clId="{9A0BD0EB-FE1A-44B9-B951-A08B1A458483}" dt="2025-02-20T16:00:04.876" v="890" actId="20577"/>
          <ac:graphicFrameMkLst>
            <pc:docMk/>
            <pc:sldMk cId="0" sldId="260"/>
            <ac:graphicFrameMk id="76" creationId="{00000000-0000-0000-0000-000000000000}"/>
          </ac:graphicFrameMkLst>
        </pc:graphicFrameChg>
      </pc:sldChg>
      <pc:sldChg chg="modSp mod">
        <pc:chgData name="Tara Hadfield" userId="ac87eb996d52f5ad" providerId="LiveId" clId="{9A0BD0EB-FE1A-44B9-B951-A08B1A458483}" dt="2025-02-20T16:04:19.874" v="913" actId="122"/>
        <pc:sldMkLst>
          <pc:docMk/>
          <pc:sldMk cId="0" sldId="261"/>
        </pc:sldMkLst>
        <pc:graphicFrameChg chg="mod modGraphic">
          <ac:chgData name="Tara Hadfield" userId="ac87eb996d52f5ad" providerId="LiveId" clId="{9A0BD0EB-FE1A-44B9-B951-A08B1A458483}" dt="2025-02-20T16:04:19.874" v="913" actId="122"/>
          <ac:graphicFrameMkLst>
            <pc:docMk/>
            <pc:sldMk cId="0" sldId="261"/>
            <ac:graphicFrameMk id="81" creationId="{00000000-0000-0000-0000-000000000000}"/>
          </ac:graphicFrameMkLst>
        </pc:graphicFrameChg>
      </pc:sldChg>
      <pc:sldChg chg="modSp mod">
        <pc:chgData name="Tara Hadfield" userId="ac87eb996d52f5ad" providerId="LiveId" clId="{9A0BD0EB-FE1A-44B9-B951-A08B1A458483}" dt="2025-02-20T16:00:19.330" v="895" actId="20577"/>
        <pc:sldMkLst>
          <pc:docMk/>
          <pc:sldMk cId="0" sldId="262"/>
        </pc:sldMkLst>
        <pc:graphicFrameChg chg="mod modGraphic">
          <ac:chgData name="Tara Hadfield" userId="ac87eb996d52f5ad" providerId="LiveId" clId="{9A0BD0EB-FE1A-44B9-B951-A08B1A458483}" dt="2025-02-20T16:00:19.330" v="895" actId="20577"/>
          <ac:graphicFrameMkLst>
            <pc:docMk/>
            <pc:sldMk cId="0" sldId="262"/>
            <ac:graphicFrameMk id="86" creationId="{00000000-0000-0000-0000-000000000000}"/>
          </ac:graphicFrameMkLst>
        </pc:graphicFrameChg>
      </pc:sldChg>
      <pc:sldChg chg="del">
        <pc:chgData name="Tara Hadfield" userId="ac87eb996d52f5ad" providerId="LiveId" clId="{9A0BD0EB-FE1A-44B9-B951-A08B1A458483}" dt="2025-02-20T16:04:41.605" v="915" actId="2696"/>
        <pc:sldMkLst>
          <pc:docMk/>
          <pc:sldMk cId="0" sldId="264"/>
        </pc:sldMkLst>
      </pc:sldChg>
      <pc:sldChg chg="del">
        <pc:chgData name="Tara Hadfield" userId="ac87eb996d52f5ad" providerId="LiveId" clId="{9A0BD0EB-FE1A-44B9-B951-A08B1A458483}" dt="2025-02-20T16:04:38.534" v="914" actId="2696"/>
        <pc:sldMkLst>
          <pc:docMk/>
          <pc:sldMk cId="0" sldId="265"/>
        </pc:sldMkLst>
      </pc:sldChg>
      <pc:sldChg chg="del">
        <pc:chgData name="Tara Hadfield" userId="ac87eb996d52f5ad" providerId="LiveId" clId="{9A0BD0EB-FE1A-44B9-B951-A08B1A458483}" dt="2025-02-20T16:04:44.547" v="916" actId="2696"/>
        <pc:sldMkLst>
          <pc:docMk/>
          <pc:sldMk cId="0" sldId="266"/>
        </pc:sldMkLst>
      </pc:sldChg>
      <pc:sldChg chg="del">
        <pc:chgData name="Tara Hadfield" userId="ac87eb996d52f5ad" providerId="LiveId" clId="{9A0BD0EB-FE1A-44B9-B951-A08B1A458483}" dt="2025-02-20T16:04:47.690" v="917" actId="2696"/>
        <pc:sldMkLst>
          <pc:docMk/>
          <pc:sldMk cId="0" sldId="267"/>
        </pc:sldMkLst>
      </pc:sldChg>
      <pc:sldChg chg="del">
        <pc:chgData name="Tara Hadfield" userId="ac87eb996d52f5ad" providerId="LiveId" clId="{9A0BD0EB-FE1A-44B9-B951-A08B1A458483}" dt="2025-02-20T16:04:50.621" v="918" actId="2696"/>
        <pc:sldMkLst>
          <pc:docMk/>
          <pc:sldMk cId="0" sldId="269"/>
        </pc:sldMkLst>
      </pc:sldChg>
      <pc:sldChg chg="addSp delSp modSp mod">
        <pc:chgData name="Tara Hadfield" userId="ac87eb996d52f5ad" providerId="LiveId" clId="{9A0BD0EB-FE1A-44B9-B951-A08B1A458483}" dt="2025-02-20T16:08:00.103" v="1030" actId="120"/>
        <pc:sldMkLst>
          <pc:docMk/>
          <pc:sldMk cId="0" sldId="272"/>
        </pc:sldMkLst>
        <pc:graphicFrameChg chg="add del mod">
          <ac:chgData name="Tara Hadfield" userId="ac87eb996d52f5ad" providerId="LiveId" clId="{9A0BD0EB-FE1A-44B9-B951-A08B1A458483}" dt="2025-02-20T16:07:56.227" v="1029" actId="478"/>
          <ac:graphicFrameMkLst>
            <pc:docMk/>
            <pc:sldMk cId="0" sldId="272"/>
            <ac:graphicFrameMk id="2" creationId="{A3E4D01F-690E-39EE-5E02-020A3A469FFB}"/>
          </ac:graphicFrameMkLst>
        </pc:graphicFrameChg>
        <pc:graphicFrameChg chg="mod modGraphic">
          <ac:chgData name="Tara Hadfield" userId="ac87eb996d52f5ad" providerId="LiveId" clId="{9A0BD0EB-FE1A-44B9-B951-A08B1A458483}" dt="2025-02-20T16:08:00.103" v="1030" actId="120"/>
          <ac:graphicFrameMkLst>
            <pc:docMk/>
            <pc:sldMk cId="0" sldId="272"/>
            <ac:graphicFrameMk id="136" creationId="{00000000-0000-0000-0000-000000000000}"/>
          </ac:graphicFrameMkLst>
        </pc:graphicFrameChg>
      </pc:sldChg>
      <pc:sldChg chg="addSp delSp modSp mod">
        <pc:chgData name="Tara Hadfield" userId="ac87eb996d52f5ad" providerId="LiveId" clId="{9A0BD0EB-FE1A-44B9-B951-A08B1A458483}" dt="2025-02-20T16:09:07.870" v="1040" actId="120"/>
        <pc:sldMkLst>
          <pc:docMk/>
          <pc:sldMk cId="0" sldId="274"/>
        </pc:sldMkLst>
        <pc:graphicFrameChg chg="add del mod">
          <ac:chgData name="Tara Hadfield" userId="ac87eb996d52f5ad" providerId="LiveId" clId="{9A0BD0EB-FE1A-44B9-B951-A08B1A458483}" dt="2025-02-20T16:09:04.279" v="1039" actId="478"/>
          <ac:graphicFrameMkLst>
            <pc:docMk/>
            <pc:sldMk cId="0" sldId="274"/>
            <ac:graphicFrameMk id="2" creationId="{1858A461-B402-D5A3-2E1E-2CF1D29FD0DC}"/>
          </ac:graphicFrameMkLst>
        </pc:graphicFrameChg>
        <pc:graphicFrameChg chg="mod modGraphic">
          <ac:chgData name="Tara Hadfield" userId="ac87eb996d52f5ad" providerId="LiveId" clId="{9A0BD0EB-FE1A-44B9-B951-A08B1A458483}" dt="2025-02-20T16:09:07.870" v="1040" actId="120"/>
          <ac:graphicFrameMkLst>
            <pc:docMk/>
            <pc:sldMk cId="0" sldId="274"/>
            <ac:graphicFrameMk id="147" creationId="{00000000-0000-0000-0000-000000000000}"/>
          </ac:graphicFrameMkLst>
        </pc:graphicFrameChg>
      </pc:sldChg>
      <pc:sldChg chg="addSp delSp modSp mod">
        <pc:chgData name="Tara Hadfield" userId="ac87eb996d52f5ad" providerId="LiveId" clId="{9A0BD0EB-FE1A-44B9-B951-A08B1A458483}" dt="2025-02-20T16:10:08.970" v="1053" actId="120"/>
        <pc:sldMkLst>
          <pc:docMk/>
          <pc:sldMk cId="0" sldId="277"/>
        </pc:sldMkLst>
        <pc:graphicFrameChg chg="add del mod">
          <ac:chgData name="Tara Hadfield" userId="ac87eb996d52f5ad" providerId="LiveId" clId="{9A0BD0EB-FE1A-44B9-B951-A08B1A458483}" dt="2025-02-20T16:10:04.815" v="1052" actId="478"/>
          <ac:graphicFrameMkLst>
            <pc:docMk/>
            <pc:sldMk cId="0" sldId="277"/>
            <ac:graphicFrameMk id="2" creationId="{BDDCFC1C-9EA3-FF15-878A-73DC9A024BE5}"/>
          </ac:graphicFrameMkLst>
        </pc:graphicFrameChg>
        <pc:graphicFrameChg chg="mod modGraphic">
          <ac:chgData name="Tara Hadfield" userId="ac87eb996d52f5ad" providerId="LiveId" clId="{9A0BD0EB-FE1A-44B9-B951-A08B1A458483}" dt="2025-02-20T16:10:08.970" v="1053" actId="120"/>
          <ac:graphicFrameMkLst>
            <pc:docMk/>
            <pc:sldMk cId="0" sldId="277"/>
            <ac:graphicFrameMk id="163" creationId="{00000000-0000-0000-0000-000000000000}"/>
          </ac:graphicFrameMkLst>
        </pc:graphicFrameChg>
      </pc:sldChg>
      <pc:sldChg chg="addSp delSp modSp mod">
        <pc:chgData name="Tara Hadfield" userId="ac87eb996d52f5ad" providerId="LiveId" clId="{9A0BD0EB-FE1A-44B9-B951-A08B1A458483}" dt="2025-02-20T16:11:16.443" v="1063" actId="120"/>
        <pc:sldMkLst>
          <pc:docMk/>
          <pc:sldMk cId="0" sldId="281"/>
        </pc:sldMkLst>
        <pc:graphicFrameChg chg="add del mod">
          <ac:chgData name="Tara Hadfield" userId="ac87eb996d52f5ad" providerId="LiveId" clId="{9A0BD0EB-FE1A-44B9-B951-A08B1A458483}" dt="2025-02-20T16:11:13.285" v="1062" actId="478"/>
          <ac:graphicFrameMkLst>
            <pc:docMk/>
            <pc:sldMk cId="0" sldId="281"/>
            <ac:graphicFrameMk id="2" creationId="{120D6CC9-031F-1C3D-5AE7-B149348507CC}"/>
          </ac:graphicFrameMkLst>
        </pc:graphicFrameChg>
        <pc:graphicFrameChg chg="mod modGraphic">
          <ac:chgData name="Tara Hadfield" userId="ac87eb996d52f5ad" providerId="LiveId" clId="{9A0BD0EB-FE1A-44B9-B951-A08B1A458483}" dt="2025-02-20T16:11:16.443" v="1063" actId="120"/>
          <ac:graphicFrameMkLst>
            <pc:docMk/>
            <pc:sldMk cId="0" sldId="281"/>
            <ac:graphicFrameMk id="183" creationId="{00000000-0000-0000-0000-000000000000}"/>
          </ac:graphicFrameMkLst>
        </pc:graphicFrameChg>
      </pc:sldChg>
      <pc:sldChg chg="del">
        <pc:chgData name="Tara Hadfield" userId="ac87eb996d52f5ad" providerId="LiveId" clId="{9A0BD0EB-FE1A-44B9-B951-A08B1A458483}" dt="2025-02-20T16:11:32.673" v="1064" actId="2696"/>
        <pc:sldMkLst>
          <pc:docMk/>
          <pc:sldMk cId="0" sldId="283"/>
        </pc:sldMkLst>
      </pc:sldChg>
      <pc:sldChg chg="modSp mod">
        <pc:chgData name="Tara Hadfield" userId="ac87eb996d52f5ad" providerId="LiveId" clId="{9A0BD0EB-FE1A-44B9-B951-A08B1A458483}" dt="2025-02-20T15:50:05.340" v="707" actId="20577"/>
        <pc:sldMkLst>
          <pc:docMk/>
          <pc:sldMk cId="422160124" sldId="298"/>
        </pc:sldMkLst>
        <pc:graphicFrameChg chg="mod modGraphic">
          <ac:chgData name="Tara Hadfield" userId="ac87eb996d52f5ad" providerId="LiveId" clId="{9A0BD0EB-FE1A-44B9-B951-A08B1A458483}" dt="2025-02-20T15:50:05.340" v="707" actId="20577"/>
          <ac:graphicFrameMkLst>
            <pc:docMk/>
            <pc:sldMk cId="422160124" sldId="298"/>
            <ac:graphicFrameMk id="2" creationId="{036071A1-64D9-229A-9BEE-A92E7A4E018D}"/>
          </ac:graphicFrameMkLst>
        </pc:graphicFrameChg>
      </pc:sldChg>
      <pc:sldChg chg="delSp modSp mod">
        <pc:chgData name="Tara Hadfield" userId="ac87eb996d52f5ad" providerId="LiveId" clId="{9A0BD0EB-FE1A-44B9-B951-A08B1A458483}" dt="2025-02-20T16:11:46.900" v="1069" actId="478"/>
        <pc:sldMkLst>
          <pc:docMk/>
          <pc:sldMk cId="3563575140" sldId="303"/>
        </pc:sldMkLst>
        <pc:picChg chg="del">
          <ac:chgData name="Tara Hadfield" userId="ac87eb996d52f5ad" providerId="LiveId" clId="{9A0BD0EB-FE1A-44B9-B951-A08B1A458483}" dt="2025-02-20T16:11:46.900" v="1069" actId="478"/>
          <ac:picMkLst>
            <pc:docMk/>
            <pc:sldMk cId="3563575140" sldId="303"/>
            <ac:picMk id="5" creationId="{AC409FE4-626A-182D-7F21-536C61477FBF}"/>
          </ac:picMkLst>
        </pc:picChg>
        <pc:picChg chg="del">
          <ac:chgData name="Tara Hadfield" userId="ac87eb996d52f5ad" providerId="LiveId" clId="{9A0BD0EB-FE1A-44B9-B951-A08B1A458483}" dt="2025-02-20T16:11:45.376" v="1068" actId="478"/>
          <ac:picMkLst>
            <pc:docMk/>
            <pc:sldMk cId="3563575140" sldId="303"/>
            <ac:picMk id="7" creationId="{CFB2A30C-FBD1-F4F2-472A-6EBFE039571A}"/>
          </ac:picMkLst>
        </pc:picChg>
        <pc:picChg chg="del">
          <ac:chgData name="Tara Hadfield" userId="ac87eb996d52f5ad" providerId="LiveId" clId="{9A0BD0EB-FE1A-44B9-B951-A08B1A458483}" dt="2025-02-20T16:11:44.432" v="1067" actId="478"/>
          <ac:picMkLst>
            <pc:docMk/>
            <pc:sldMk cId="3563575140" sldId="303"/>
            <ac:picMk id="9" creationId="{E2A8B645-A9E4-D405-E45F-16B5EABEA828}"/>
          </ac:picMkLst>
        </pc:picChg>
        <pc:picChg chg="del mod">
          <ac:chgData name="Tara Hadfield" userId="ac87eb996d52f5ad" providerId="LiveId" clId="{9A0BD0EB-FE1A-44B9-B951-A08B1A458483}" dt="2025-02-20T16:11:43.070" v="1066" actId="478"/>
          <ac:picMkLst>
            <pc:docMk/>
            <pc:sldMk cId="3563575140" sldId="303"/>
            <ac:picMk id="13" creationId="{5BA2FAFD-1D68-44B9-39D8-2D2482B5F6E3}"/>
          </ac:picMkLst>
        </pc:picChg>
      </pc:sldChg>
      <pc:sldChg chg="modSp mod">
        <pc:chgData name="Tara Hadfield" userId="ac87eb996d52f5ad" providerId="LiveId" clId="{9A0BD0EB-FE1A-44B9-B951-A08B1A458483}" dt="2025-02-20T16:06:42.180" v="979" actId="20577"/>
        <pc:sldMkLst>
          <pc:docMk/>
          <pc:sldMk cId="2929108335" sldId="306"/>
        </pc:sldMkLst>
        <pc:graphicFrameChg chg="mod modGraphic">
          <ac:chgData name="Tara Hadfield" userId="ac87eb996d52f5ad" providerId="LiveId" clId="{9A0BD0EB-FE1A-44B9-B951-A08B1A458483}" dt="2025-02-20T16:06:42.180" v="979" actId="20577"/>
          <ac:graphicFrameMkLst>
            <pc:docMk/>
            <pc:sldMk cId="2929108335" sldId="306"/>
            <ac:graphicFrameMk id="101" creationId="{C31C832B-3942-05F7-EA63-27BCED53E01A}"/>
          </ac:graphicFrameMkLst>
        </pc:graphicFrameChg>
      </pc:sldChg>
      <pc:sldChg chg="modSp add mod">
        <pc:chgData name="Tara Hadfield" userId="ac87eb996d52f5ad" providerId="LiveId" clId="{9A0BD0EB-FE1A-44B9-B951-A08B1A458483}" dt="2025-02-20T16:03:38.736" v="910" actId="20577"/>
        <pc:sldMkLst>
          <pc:docMk/>
          <pc:sldMk cId="445322012" sldId="307"/>
        </pc:sldMkLst>
        <pc:graphicFrameChg chg="mod modGraphic">
          <ac:chgData name="Tara Hadfield" userId="ac87eb996d52f5ad" providerId="LiveId" clId="{9A0BD0EB-FE1A-44B9-B951-A08B1A458483}" dt="2025-02-20T16:03:38.736" v="910" actId="20577"/>
          <ac:graphicFrameMkLst>
            <pc:docMk/>
            <pc:sldMk cId="445322012" sldId="307"/>
            <ac:graphicFrameMk id="81" creationId="{AD3D80CC-47D3-1C15-4E3B-3DA269020E10}"/>
          </ac:graphicFrameMkLst>
        </pc:graphicFrameChg>
      </pc:sldChg>
      <pc:sldChg chg="modSp add mod">
        <pc:chgData name="Tara Hadfield" userId="ac87eb996d52f5ad" providerId="LiveId" clId="{9A0BD0EB-FE1A-44B9-B951-A08B1A458483}" dt="2025-02-20T16:00:08.469" v="893" actId="20577"/>
        <pc:sldMkLst>
          <pc:docMk/>
          <pc:sldMk cId="3850807891" sldId="308"/>
        </pc:sldMkLst>
        <pc:graphicFrameChg chg="modGraphic">
          <ac:chgData name="Tara Hadfield" userId="ac87eb996d52f5ad" providerId="LiveId" clId="{9A0BD0EB-FE1A-44B9-B951-A08B1A458483}" dt="2025-02-20T16:00:08.469" v="893" actId="20577"/>
          <ac:graphicFrameMkLst>
            <pc:docMk/>
            <pc:sldMk cId="3850807891" sldId="308"/>
            <ac:graphicFrameMk id="76" creationId="{4CDAC75A-B6DB-8A74-EC25-15278FDDEC6F}"/>
          </ac:graphicFrameMkLst>
        </pc:graphicFrameChg>
      </pc:sldChg>
      <pc:sldChg chg="modSp add mod">
        <pc:chgData name="Tara Hadfield" userId="ac87eb996d52f5ad" providerId="LiveId" clId="{9A0BD0EB-FE1A-44B9-B951-A08B1A458483}" dt="2025-02-20T16:00:39.338" v="900"/>
        <pc:sldMkLst>
          <pc:docMk/>
          <pc:sldMk cId="2919710391" sldId="309"/>
        </pc:sldMkLst>
        <pc:graphicFrameChg chg="mod modGraphic">
          <ac:chgData name="Tara Hadfield" userId="ac87eb996d52f5ad" providerId="LiveId" clId="{9A0BD0EB-FE1A-44B9-B951-A08B1A458483}" dt="2025-02-20T16:00:39.338" v="900"/>
          <ac:graphicFrameMkLst>
            <pc:docMk/>
            <pc:sldMk cId="2919710391" sldId="309"/>
            <ac:graphicFrameMk id="86" creationId="{7C4696C1-AAD6-70B3-3192-79957C2C4EE8}"/>
          </ac:graphicFrameMkLst>
        </pc:graphicFrameChg>
      </pc:sldChg>
      <pc:sldChg chg="modSp add mod">
        <pc:chgData name="Tara Hadfield" userId="ac87eb996d52f5ad" providerId="LiveId" clId="{9A0BD0EB-FE1A-44B9-B951-A08B1A458483}" dt="2025-02-20T16:14:49.278" v="1108" actId="12"/>
        <pc:sldMkLst>
          <pc:docMk/>
          <pc:sldMk cId="517392304" sldId="310"/>
        </pc:sldMkLst>
        <pc:graphicFrameChg chg="mod modGraphic">
          <ac:chgData name="Tara Hadfield" userId="ac87eb996d52f5ad" providerId="LiveId" clId="{9A0BD0EB-FE1A-44B9-B951-A08B1A458483}" dt="2025-02-20T16:14:49.278" v="1108" actId="12"/>
          <ac:graphicFrameMkLst>
            <pc:docMk/>
            <pc:sldMk cId="517392304" sldId="310"/>
            <ac:graphicFrameMk id="60" creationId="{384D1EE8-FFBD-8B3B-035E-989661FD43F3}"/>
          </ac:graphicFrameMkLst>
        </pc:graphicFrameChg>
      </pc:sldChg>
    </pc:docChg>
  </pc:docChgLst>
  <pc:docChgLst>
    <pc:chgData name="Tara Hadfield" userId="S::thadfield@tho.srscmat.co.uk::19e2790c-2cd1-42f3-b7eb-43db2f82dd38" providerId="AD" clId="Web-{0F08E761-BD4D-476A-A081-C0D0136EA639}"/>
    <pc:docChg chg="delSld">
      <pc:chgData name="Tara Hadfield" userId="S::thadfield@tho.srscmat.co.uk::19e2790c-2cd1-42f3-b7eb-43db2f82dd38" providerId="AD" clId="Web-{0F08E761-BD4D-476A-A081-C0D0136EA639}" dt="2025-06-03T18:46:24.539" v="2"/>
      <pc:docMkLst>
        <pc:docMk/>
      </pc:docMkLst>
      <pc:sldChg chg="del">
        <pc:chgData name="Tara Hadfield" userId="S::thadfield@tho.srscmat.co.uk::19e2790c-2cd1-42f3-b7eb-43db2f82dd38" providerId="AD" clId="Web-{0F08E761-BD4D-476A-A081-C0D0136EA639}" dt="2025-06-03T18:46:24.539" v="2"/>
        <pc:sldMkLst>
          <pc:docMk/>
          <pc:sldMk cId="0" sldId="257"/>
        </pc:sldMkLst>
      </pc:sldChg>
      <pc:sldChg chg="del">
        <pc:chgData name="Tara Hadfield" userId="S::thadfield@tho.srscmat.co.uk::19e2790c-2cd1-42f3-b7eb-43db2f82dd38" providerId="AD" clId="Web-{0F08E761-BD4D-476A-A081-C0D0136EA639}" dt="2025-06-03T18:46:08.085" v="0"/>
        <pc:sldMkLst>
          <pc:docMk/>
          <pc:sldMk cId="0" sldId="282"/>
        </pc:sldMkLst>
      </pc:sldChg>
      <pc:sldChg chg="del">
        <pc:chgData name="Tara Hadfield" userId="S::thadfield@tho.srscmat.co.uk::19e2790c-2cd1-42f3-b7eb-43db2f82dd38" providerId="AD" clId="Web-{0F08E761-BD4D-476A-A081-C0D0136EA639}" dt="2025-06-03T18:46:14.585" v="1"/>
        <pc:sldMkLst>
          <pc:docMk/>
          <pc:sldMk cId="3563575140" sldId="30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89DCBE84-5F74-998A-B71E-015045D4E468}"/>
            </a:ext>
          </a:extLst>
        </p:cNvPr>
        <p:cNvGrpSpPr/>
        <p:nvPr/>
      </p:nvGrpSpPr>
      <p:grpSpPr>
        <a:xfrm>
          <a:off x="0" y="0"/>
          <a:ext cx="0" cy="0"/>
          <a:chOff x="0" y="0"/>
          <a:chExt cx="0" cy="0"/>
        </a:xfrm>
      </p:grpSpPr>
      <p:sp>
        <p:nvSpPr>
          <p:cNvPr id="83" name="Google Shape;83;p7:notes">
            <a:extLst>
              <a:ext uri="{FF2B5EF4-FFF2-40B4-BE49-F238E27FC236}">
                <a16:creationId xmlns:a16="http://schemas.microsoft.com/office/drawing/2014/main" id="{46808B75-11D9-41A7-31C3-E6FF01A250D1}"/>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 name="Google Shape;84;p7:notes">
            <a:extLst>
              <a:ext uri="{FF2B5EF4-FFF2-40B4-BE49-F238E27FC236}">
                <a16:creationId xmlns:a16="http://schemas.microsoft.com/office/drawing/2014/main" id="{F85385C0-496B-FC74-BC91-A3C4C8C18A63}"/>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1632745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a:extLst>
            <a:ext uri="{FF2B5EF4-FFF2-40B4-BE49-F238E27FC236}">
              <a16:creationId xmlns:a16="http://schemas.microsoft.com/office/drawing/2014/main" id="{8F259763-9E1F-D025-57E9-877A57FAB083}"/>
            </a:ext>
          </a:extLst>
        </p:cNvPr>
        <p:cNvGrpSpPr/>
        <p:nvPr/>
      </p:nvGrpSpPr>
      <p:grpSpPr>
        <a:xfrm>
          <a:off x="0" y="0"/>
          <a:ext cx="0" cy="0"/>
          <a:chOff x="0" y="0"/>
          <a:chExt cx="0" cy="0"/>
        </a:xfrm>
      </p:grpSpPr>
      <p:sp>
        <p:nvSpPr>
          <p:cNvPr id="98" name="Google Shape;98;p10:notes">
            <a:extLst>
              <a:ext uri="{FF2B5EF4-FFF2-40B4-BE49-F238E27FC236}">
                <a16:creationId xmlns:a16="http://schemas.microsoft.com/office/drawing/2014/main" id="{17C73B1A-2E3B-6086-1B95-0C5704FDE04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Google Shape;99;p10:notes">
            <a:extLst>
              <a:ext uri="{FF2B5EF4-FFF2-40B4-BE49-F238E27FC236}">
                <a16:creationId xmlns:a16="http://schemas.microsoft.com/office/drawing/2014/main" id="{7C13687E-D5D3-7661-5000-4C4B5FA9BD73}"/>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112215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cc47755ca1_0_19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4" name="Google Shape;134;gcc47755ca1_0_19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Suggested number of sessions on each point to be added</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9" name="Google Shape;139;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cc47755ca1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5" name="Google Shape;145;gcc47755ca1_0_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Suggested number of sessions on each point to be added</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5" name="Google Shape;155;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cc47755ca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1" name="Google Shape;161;gcc47755ca1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Suggested number of sessions on each point to be added</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1" name="Google Shape;171;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cc47755ca1_0_2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1" name="Google Shape;181;gcc47755ca1_0_2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GB"/>
              <a:t>Suggested number of sessions on each point to be added</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a:extLst>
            <a:ext uri="{FF2B5EF4-FFF2-40B4-BE49-F238E27FC236}">
              <a16:creationId xmlns:a16="http://schemas.microsoft.com/office/drawing/2014/main" id="{8D4C7E0F-E098-615B-F4AA-D8085F451F52}"/>
            </a:ext>
          </a:extLst>
        </p:cNvPr>
        <p:cNvGrpSpPr/>
        <p:nvPr/>
      </p:nvGrpSpPr>
      <p:grpSpPr>
        <a:xfrm>
          <a:off x="0" y="0"/>
          <a:ext cx="0" cy="0"/>
          <a:chOff x="0" y="0"/>
          <a:chExt cx="0" cy="0"/>
        </a:xfrm>
      </p:grpSpPr>
      <p:sp>
        <p:nvSpPr>
          <p:cNvPr id="57" name="Google Shape;57;p2:notes">
            <a:extLst>
              <a:ext uri="{FF2B5EF4-FFF2-40B4-BE49-F238E27FC236}">
                <a16:creationId xmlns:a16="http://schemas.microsoft.com/office/drawing/2014/main" id="{56A366FC-5915-89A4-E33E-D4B89BFD2B97}"/>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p2:notes">
            <a:extLst>
              <a:ext uri="{FF2B5EF4-FFF2-40B4-BE49-F238E27FC236}">
                <a16:creationId xmlns:a16="http://schemas.microsoft.com/office/drawing/2014/main" id="{6A2F94DD-7100-168E-7E8F-F06048B827F2}"/>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632172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 name="Google Shape;6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9" name="Google Shape;69;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9588B226-CE0E-7BD4-9864-E1C3114DE3AB}"/>
            </a:ext>
          </a:extLst>
        </p:cNvPr>
        <p:cNvGrpSpPr/>
        <p:nvPr/>
      </p:nvGrpSpPr>
      <p:grpSpPr>
        <a:xfrm>
          <a:off x="0" y="0"/>
          <a:ext cx="0" cy="0"/>
          <a:chOff x="0" y="0"/>
          <a:chExt cx="0" cy="0"/>
        </a:xfrm>
      </p:grpSpPr>
      <p:sp>
        <p:nvSpPr>
          <p:cNvPr id="73" name="Google Shape;73;p5:notes">
            <a:extLst>
              <a:ext uri="{FF2B5EF4-FFF2-40B4-BE49-F238E27FC236}">
                <a16:creationId xmlns:a16="http://schemas.microsoft.com/office/drawing/2014/main" id="{7CE64AEF-02C1-52C5-F7D5-1772CAB91188}"/>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5:notes">
            <a:extLst>
              <a:ext uri="{FF2B5EF4-FFF2-40B4-BE49-F238E27FC236}">
                <a16:creationId xmlns:a16="http://schemas.microsoft.com/office/drawing/2014/main" id="{5FFD246E-170D-75DA-E0B3-F31935B9D670}"/>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033909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a:extLst>
            <a:ext uri="{FF2B5EF4-FFF2-40B4-BE49-F238E27FC236}">
              <a16:creationId xmlns:a16="http://schemas.microsoft.com/office/drawing/2014/main" id="{A143013E-2163-63D7-1244-812EE513B7C0}"/>
            </a:ext>
          </a:extLst>
        </p:cNvPr>
        <p:cNvGrpSpPr/>
        <p:nvPr/>
      </p:nvGrpSpPr>
      <p:grpSpPr>
        <a:xfrm>
          <a:off x="0" y="0"/>
          <a:ext cx="0" cy="0"/>
          <a:chOff x="0" y="0"/>
          <a:chExt cx="0" cy="0"/>
        </a:xfrm>
      </p:grpSpPr>
      <p:sp>
        <p:nvSpPr>
          <p:cNvPr id="78" name="Google Shape;78;p6:notes">
            <a:extLst>
              <a:ext uri="{FF2B5EF4-FFF2-40B4-BE49-F238E27FC236}">
                <a16:creationId xmlns:a16="http://schemas.microsoft.com/office/drawing/2014/main" id="{E3387950-F3E5-DFA5-773C-73B08F20C16A}"/>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9" name="Google Shape;79;p6:notes">
            <a:extLst>
              <a:ext uri="{FF2B5EF4-FFF2-40B4-BE49-F238E27FC236}">
                <a16:creationId xmlns:a16="http://schemas.microsoft.com/office/drawing/2014/main" id="{62277D16-2784-3EFF-73C3-E9A13698595A}"/>
              </a:ext>
            </a:extLst>
          </p:cNvPr>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45567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 name="Google Shape;8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4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3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3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3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3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3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3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3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3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3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3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3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3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3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3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4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4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4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4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GB" dirty="0">
                <a:latin typeface="Source Sans Pro"/>
                <a:ea typeface="Source Sans Pro"/>
                <a:cs typeface="Source Sans Pro"/>
                <a:sym typeface="Source Sans Pro"/>
              </a:rPr>
              <a:t>Whole School</a:t>
            </a:r>
            <a:endParaRPr dirty="0">
              <a:latin typeface="Source Sans Pro"/>
              <a:ea typeface="Source Sans Pro"/>
              <a:cs typeface="Source Sans Pro"/>
              <a:sym typeface="Source Sans Pro"/>
            </a:endParaRPr>
          </a:p>
        </p:txBody>
      </p:sp>
      <p:sp>
        <p:nvSpPr>
          <p:cNvPr id="55" name="Google Shape;55;p1"/>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GB" dirty="0">
                <a:latin typeface="Source Sans Pro"/>
                <a:ea typeface="Source Sans Pro"/>
                <a:cs typeface="Source Sans Pro"/>
                <a:sym typeface="Source Sans Pro"/>
              </a:rPr>
              <a:t>French Curriculum</a:t>
            </a:r>
            <a:endParaRPr dirty="0">
              <a:latin typeface="Source Sans Pro"/>
              <a:ea typeface="Source Sans Pro"/>
              <a:cs typeface="Source Sans Pro"/>
              <a:sym typeface="Source Sans Pro"/>
            </a:endParaRPr>
          </a:p>
        </p:txBody>
      </p:sp>
      <p:pic>
        <p:nvPicPr>
          <p:cNvPr id="2" name="Picture 1">
            <a:extLst>
              <a:ext uri="{FF2B5EF4-FFF2-40B4-BE49-F238E27FC236}">
                <a16:creationId xmlns:a16="http://schemas.microsoft.com/office/drawing/2014/main" id="{5E5DCFC3-23BF-6A63-FA11-A475B197A3A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766756" y="263563"/>
            <a:ext cx="955499" cy="96924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graphicFrame>
        <p:nvGraphicFramePr>
          <p:cNvPr id="86" name="Google Shape;86;p7"/>
          <p:cNvGraphicFramePr/>
          <p:nvPr>
            <p:extLst>
              <p:ext uri="{D42A27DB-BD31-4B8C-83A1-F6EECF244321}">
                <p14:modId xmlns:p14="http://schemas.microsoft.com/office/powerpoint/2010/main" val="3690018129"/>
              </p:ext>
            </p:extLst>
          </p:nvPr>
        </p:nvGraphicFramePr>
        <p:xfrm>
          <a:off x="118653" y="86001"/>
          <a:ext cx="8636325" cy="3721735"/>
        </p:xfrm>
        <a:graphic>
          <a:graphicData uri="http://schemas.openxmlformats.org/drawingml/2006/table">
            <a:tbl>
              <a:tblPr>
                <a:noFill/>
                <a:tableStyleId>{A05AA2D6-AA0E-4F80-BA94-21210162B3E6}</a:tableStyleId>
              </a:tblPr>
              <a:tblGrid>
                <a:gridCol w="8636325">
                  <a:extLst>
                    <a:ext uri="{9D8B030D-6E8A-4147-A177-3AD203B41FA5}">
                      <a16:colId xmlns:a16="http://schemas.microsoft.com/office/drawing/2014/main" val="20000"/>
                    </a:ext>
                  </a:extLst>
                </a:gridCol>
              </a:tblGrid>
              <a:tr h="1344325">
                <a:tc>
                  <a:txBody>
                    <a:bodyPr/>
                    <a:lstStyle/>
                    <a:p>
                      <a:pPr marL="0" marR="0" lvl="0" indent="0" algn="ctr" rtl="0">
                        <a:lnSpc>
                          <a:spcPct val="100000"/>
                        </a:lnSpc>
                        <a:spcBef>
                          <a:spcPts val="0"/>
                        </a:spcBef>
                        <a:spcAft>
                          <a:spcPts val="0"/>
                        </a:spcAft>
                        <a:buClr>
                          <a:srgbClr val="000000"/>
                        </a:buClr>
                        <a:buSzPts val="2200"/>
                        <a:buFont typeface="Arial"/>
                        <a:buNone/>
                      </a:pPr>
                      <a:r>
                        <a:rPr lang="en-GB" sz="2200" b="1" u="none" strike="noStrike" cap="none" dirty="0">
                          <a:solidFill>
                            <a:srgbClr val="6AA84F"/>
                          </a:solidFill>
                          <a:latin typeface="Source Sans Pro"/>
                          <a:ea typeface="Source Sans Pro"/>
                          <a:sym typeface="Source Sans Pro"/>
                        </a:rPr>
                        <a:t>Grammar National Curriculum</a:t>
                      </a:r>
                    </a:p>
                    <a:p>
                      <a:pPr marL="0" marR="0" lvl="0" indent="0" algn="ctr" rtl="0">
                        <a:lnSpc>
                          <a:spcPct val="100000"/>
                        </a:lnSpc>
                        <a:spcBef>
                          <a:spcPts val="0"/>
                        </a:spcBef>
                        <a:spcAft>
                          <a:spcPts val="0"/>
                        </a:spcAft>
                        <a:buClr>
                          <a:srgbClr val="000000"/>
                        </a:buClr>
                        <a:buSzPts val="2200"/>
                        <a:buFont typeface="Arial"/>
                        <a:buNone/>
                      </a:pPr>
                      <a:r>
                        <a:rPr lang="en-GB" sz="1400" b="0" i="0" u="none" strike="noStrike" cap="none" dirty="0">
                          <a:solidFill>
                            <a:srgbClr val="000000"/>
                          </a:solidFill>
                          <a:effectLst/>
                          <a:latin typeface="Arial"/>
                          <a:ea typeface="Arial"/>
                          <a:cs typeface="Arial"/>
                          <a:sym typeface="Arial"/>
                        </a:rPr>
                        <a:t>Digital Literacy is the ability and skill to find, evaluate, utilise, share, and create content using information technologies and the Internet.</a:t>
                      </a:r>
                      <a:endParaRPr sz="1400" b="1" u="none" strike="noStrike" cap="none" dirty="0">
                        <a:solidFill>
                          <a:srgbClr val="6AA84F"/>
                        </a:solidFill>
                        <a:latin typeface="Source Sans Pro"/>
                        <a:ea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44275">
                <a:tc>
                  <a:txBody>
                    <a:bodyPr/>
                    <a:lstStyle/>
                    <a:p>
                      <a:pPr marL="285750" marR="0" lvl="0" indent="-285750" algn="l" rtl="0">
                        <a:lnSpc>
                          <a:spcPct val="100000"/>
                        </a:lnSpc>
                        <a:spcBef>
                          <a:spcPts val="0"/>
                        </a:spcBef>
                        <a:spcAft>
                          <a:spcPts val="0"/>
                        </a:spcAft>
                        <a:buClr>
                          <a:srgbClr val="000000"/>
                        </a:buClr>
                        <a:buSzPts val="1800"/>
                        <a:buFont typeface="Wingdings" panose="05000000000000000000" pitchFamily="2" charset="2"/>
                        <a:buChar char="q"/>
                      </a:pPr>
                      <a:r>
                        <a:rPr lang="en-GB" sz="1800" dirty="0"/>
                        <a:t>Developing grammatical understanding through a carefully planned progression of key structures is the bedrock of the Kapow Primary French scheme. Grammar is explicitly taught and systematically revisited to ensure that basic structures are committed to memory before more complex ones are introduced. Lessons are organized to allow opportunities to practise grammar structures across modalities (speaking, writing, reading and listening) and carefully scaffolded activities enable children to manipulate the words and grammar themselves and begin to use new language creatively.</a:t>
                      </a: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8CD986A1-E27C-EC6B-4F0F-BA5504C8239A}"/>
            </a:ext>
          </a:extLst>
        </p:cNvPr>
        <p:cNvGrpSpPr/>
        <p:nvPr/>
      </p:nvGrpSpPr>
      <p:grpSpPr>
        <a:xfrm>
          <a:off x="0" y="0"/>
          <a:ext cx="0" cy="0"/>
          <a:chOff x="0" y="0"/>
          <a:chExt cx="0" cy="0"/>
        </a:xfrm>
      </p:grpSpPr>
      <p:graphicFrame>
        <p:nvGraphicFramePr>
          <p:cNvPr id="86" name="Google Shape;86;p7">
            <a:extLst>
              <a:ext uri="{FF2B5EF4-FFF2-40B4-BE49-F238E27FC236}">
                <a16:creationId xmlns:a16="http://schemas.microsoft.com/office/drawing/2014/main" id="{7C4696C1-AAD6-70B3-3192-79957C2C4EE8}"/>
              </a:ext>
            </a:extLst>
          </p:cNvPr>
          <p:cNvGraphicFramePr/>
          <p:nvPr>
            <p:extLst>
              <p:ext uri="{D42A27DB-BD31-4B8C-83A1-F6EECF244321}">
                <p14:modId xmlns:p14="http://schemas.microsoft.com/office/powerpoint/2010/main" val="2033197522"/>
              </p:ext>
            </p:extLst>
          </p:nvPr>
        </p:nvGraphicFramePr>
        <p:xfrm>
          <a:off x="118653" y="86001"/>
          <a:ext cx="8636325" cy="3447415"/>
        </p:xfrm>
        <a:graphic>
          <a:graphicData uri="http://schemas.openxmlformats.org/drawingml/2006/table">
            <a:tbl>
              <a:tblPr>
                <a:noFill/>
                <a:tableStyleId>{A05AA2D6-AA0E-4F80-BA94-21210162B3E6}</a:tableStyleId>
              </a:tblPr>
              <a:tblGrid>
                <a:gridCol w="8636325">
                  <a:extLst>
                    <a:ext uri="{9D8B030D-6E8A-4147-A177-3AD203B41FA5}">
                      <a16:colId xmlns:a16="http://schemas.microsoft.com/office/drawing/2014/main" val="20000"/>
                    </a:ext>
                  </a:extLst>
                </a:gridCol>
              </a:tblGrid>
              <a:tr h="1344325">
                <a:tc>
                  <a:txBody>
                    <a:bodyPr/>
                    <a:lstStyle/>
                    <a:p>
                      <a:pPr marL="0" marR="0" lvl="0" indent="0" algn="ctr" rtl="0">
                        <a:lnSpc>
                          <a:spcPct val="100000"/>
                        </a:lnSpc>
                        <a:spcBef>
                          <a:spcPts val="0"/>
                        </a:spcBef>
                        <a:spcAft>
                          <a:spcPts val="0"/>
                        </a:spcAft>
                        <a:buClr>
                          <a:srgbClr val="000000"/>
                        </a:buClr>
                        <a:buSzPts val="2200"/>
                        <a:buFont typeface="Arial"/>
                        <a:buNone/>
                      </a:pPr>
                      <a:r>
                        <a:rPr lang="en-GB" sz="2200" b="1" u="none" strike="noStrike" cap="none" dirty="0">
                          <a:solidFill>
                            <a:srgbClr val="6AA84F"/>
                          </a:solidFill>
                          <a:latin typeface="Source Sans Pro"/>
                          <a:ea typeface="Source Sans Pro"/>
                          <a:sym typeface="Source Sans Pro"/>
                        </a:rPr>
                        <a:t>Grammar National Curriculum</a:t>
                      </a:r>
                    </a:p>
                    <a:p>
                      <a:pPr marL="0" marR="0" lvl="0" indent="0" algn="ctr" rtl="0">
                        <a:lnSpc>
                          <a:spcPct val="100000"/>
                        </a:lnSpc>
                        <a:spcBef>
                          <a:spcPts val="0"/>
                        </a:spcBef>
                        <a:spcAft>
                          <a:spcPts val="0"/>
                        </a:spcAft>
                        <a:buClr>
                          <a:srgbClr val="000000"/>
                        </a:buClr>
                        <a:buSzPts val="2200"/>
                        <a:buFont typeface="Arial"/>
                        <a:buNone/>
                      </a:pPr>
                      <a:r>
                        <a:rPr lang="en-GB" sz="1400" b="0" i="0" u="none" strike="noStrike" cap="none" dirty="0">
                          <a:solidFill>
                            <a:srgbClr val="000000"/>
                          </a:solidFill>
                          <a:effectLst/>
                          <a:latin typeface="Arial"/>
                          <a:ea typeface="Arial"/>
                          <a:cs typeface="Arial"/>
                          <a:sym typeface="Arial"/>
                        </a:rPr>
                        <a:t>Digital Literacy is the ability and skill to find, evaluate, utilise, share, and create content using information technologies and the Internet.</a:t>
                      </a:r>
                      <a:endParaRPr sz="1400" b="1" u="none" strike="noStrike" cap="none" dirty="0">
                        <a:solidFill>
                          <a:srgbClr val="6AA84F"/>
                        </a:solidFill>
                        <a:latin typeface="Source Sans Pro"/>
                        <a:ea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44275">
                <a:tc>
                  <a:txBody>
                    <a:bodyPr/>
                    <a:lstStyle/>
                    <a:p>
                      <a:pPr marL="285750" marR="0" lvl="0" indent="-285750" algn="l" rtl="0">
                        <a:lnSpc>
                          <a:spcPct val="100000"/>
                        </a:lnSpc>
                        <a:spcBef>
                          <a:spcPts val="0"/>
                        </a:spcBef>
                        <a:spcAft>
                          <a:spcPts val="0"/>
                        </a:spcAft>
                        <a:buClr>
                          <a:srgbClr val="000000"/>
                        </a:buClr>
                        <a:buSzPts val="1800"/>
                        <a:buFont typeface="Wingdings" panose="05000000000000000000" pitchFamily="2" charset="2"/>
                        <a:buChar char="q"/>
                      </a:pPr>
                      <a:r>
                        <a:rPr lang="en-GB" sz="1800" dirty="0"/>
                        <a:t>Understand basic grammar appropriate to the language being studied, including (where relevant): feminine, masculine and neuter forms and the conjugation of high frequency verbs; key features and patterns of the language; how to apply these, for instance, to build sentences; and how these differ from or are similar to English. </a:t>
                      </a:r>
                    </a:p>
                    <a:p>
                      <a:pPr marL="285750" marR="0" lvl="0" indent="-285750" algn="l" rtl="0">
                        <a:lnSpc>
                          <a:spcPct val="100000"/>
                        </a:lnSpc>
                        <a:spcBef>
                          <a:spcPts val="0"/>
                        </a:spcBef>
                        <a:spcAft>
                          <a:spcPts val="0"/>
                        </a:spcAft>
                        <a:buClr>
                          <a:srgbClr val="000000"/>
                        </a:buClr>
                        <a:buSzPts val="1800"/>
                        <a:buFont typeface="Wingdings" panose="05000000000000000000" pitchFamily="2" charset="2"/>
                        <a:buChar char="q"/>
                      </a:pPr>
                      <a:r>
                        <a:rPr lang="en-GB" sz="1800" dirty="0"/>
                        <a:t>Speak in sentences, using familiar vocabulary, phrases and basic language structures. </a:t>
                      </a:r>
                      <a:endParaRPr sz="1800" u="none" strike="noStrike" cap="none" dirty="0">
                        <a:solidFill>
                          <a:srgbClr val="0070C0"/>
                        </a:solidFill>
                        <a:latin typeface="Source Sans Pro"/>
                        <a:ea typeface="Source Sans Pro"/>
                        <a:cs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19710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0">
          <a:extLst>
            <a:ext uri="{FF2B5EF4-FFF2-40B4-BE49-F238E27FC236}">
              <a16:creationId xmlns:a16="http://schemas.microsoft.com/office/drawing/2014/main" id="{47ED332D-AF34-016A-CDD8-8DCEFB26BA23}"/>
            </a:ext>
          </a:extLst>
        </p:cNvPr>
        <p:cNvGrpSpPr/>
        <p:nvPr/>
      </p:nvGrpSpPr>
      <p:grpSpPr>
        <a:xfrm>
          <a:off x="0" y="0"/>
          <a:ext cx="0" cy="0"/>
          <a:chOff x="0" y="0"/>
          <a:chExt cx="0" cy="0"/>
        </a:xfrm>
      </p:grpSpPr>
      <p:graphicFrame>
        <p:nvGraphicFramePr>
          <p:cNvPr id="101" name="Google Shape;101;p10">
            <a:extLst>
              <a:ext uri="{FF2B5EF4-FFF2-40B4-BE49-F238E27FC236}">
                <a16:creationId xmlns:a16="http://schemas.microsoft.com/office/drawing/2014/main" id="{C31C832B-3942-05F7-EA63-27BCED53E01A}"/>
              </a:ext>
            </a:extLst>
          </p:cNvPr>
          <p:cNvGraphicFramePr/>
          <p:nvPr>
            <p:extLst>
              <p:ext uri="{D42A27DB-BD31-4B8C-83A1-F6EECF244321}">
                <p14:modId xmlns:p14="http://schemas.microsoft.com/office/powerpoint/2010/main" val="2161614760"/>
              </p:ext>
            </p:extLst>
          </p:nvPr>
        </p:nvGraphicFramePr>
        <p:xfrm>
          <a:off x="119270" y="78004"/>
          <a:ext cx="8889558" cy="4907463"/>
        </p:xfrm>
        <a:graphic>
          <a:graphicData uri="http://schemas.openxmlformats.org/drawingml/2006/table">
            <a:tbl>
              <a:tblPr>
                <a:noFill/>
                <a:tableStyleId>{A05AA2D6-AA0E-4F80-BA94-21210162B3E6}</a:tableStyleId>
              </a:tblPr>
              <a:tblGrid>
                <a:gridCol w="8889558">
                  <a:extLst>
                    <a:ext uri="{9D8B030D-6E8A-4147-A177-3AD203B41FA5}">
                      <a16:colId xmlns:a16="http://schemas.microsoft.com/office/drawing/2014/main" val="20000"/>
                    </a:ext>
                  </a:extLst>
                </a:gridCol>
              </a:tblGrid>
              <a:tr h="605037">
                <a:tc>
                  <a:txBody>
                    <a:bodyPr/>
                    <a:lstStyle/>
                    <a:p>
                      <a:pPr marL="0" marR="0" lvl="0" indent="0" algn="ctr" rtl="0">
                        <a:lnSpc>
                          <a:spcPct val="100000"/>
                        </a:lnSpc>
                        <a:spcBef>
                          <a:spcPts val="0"/>
                        </a:spcBef>
                        <a:spcAft>
                          <a:spcPts val="0"/>
                        </a:spcAft>
                        <a:buClr>
                          <a:srgbClr val="000000"/>
                        </a:buClr>
                        <a:buSzPts val="2100"/>
                        <a:buFont typeface="Arial"/>
                        <a:buNone/>
                      </a:pPr>
                      <a:r>
                        <a:rPr lang="en-GB" sz="2100" u="none" strike="noStrike" cap="none" dirty="0">
                          <a:latin typeface="Source Sans Pro"/>
                          <a:ea typeface="Source Sans Pro"/>
                          <a:cs typeface="Source Sans Pro"/>
                          <a:sym typeface="Source Sans Pro"/>
                        </a:rPr>
                        <a:t>Key stage 2 National Curriculum attainment targets</a:t>
                      </a:r>
                      <a:endParaRPr sz="2100" u="none" strike="noStrike" cap="none" dirty="0">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4302426">
                <a:tc>
                  <a:txBody>
                    <a:bodyPr/>
                    <a:lstStyle/>
                    <a:p>
                      <a:pPr marL="0" marR="0" lvl="0" indent="0" algn="l" rtl="0">
                        <a:lnSpc>
                          <a:spcPct val="100000"/>
                        </a:lnSpc>
                        <a:spcBef>
                          <a:spcPts val="0"/>
                        </a:spcBef>
                        <a:spcAft>
                          <a:spcPts val="0"/>
                        </a:spcAft>
                        <a:buClr>
                          <a:srgbClr val="000000"/>
                        </a:buClr>
                        <a:buSzPts val="1000"/>
                        <a:buFont typeface="Arial"/>
                        <a:buNone/>
                      </a:pPr>
                      <a:r>
                        <a:rPr lang="en-GB" sz="1400" b="1" u="sng" dirty="0"/>
                        <a:t>Key stage 2</a:t>
                      </a:r>
                    </a:p>
                    <a:p>
                      <a:pPr marL="0" marR="0" lvl="0" indent="0" algn="l" rtl="0">
                        <a:lnSpc>
                          <a:spcPct val="100000"/>
                        </a:lnSpc>
                        <a:spcBef>
                          <a:spcPts val="0"/>
                        </a:spcBef>
                        <a:spcAft>
                          <a:spcPts val="0"/>
                        </a:spcAft>
                        <a:buClr>
                          <a:srgbClr val="000000"/>
                        </a:buClr>
                        <a:buSzPts val="1000"/>
                        <a:buFont typeface="Arial"/>
                        <a:buNone/>
                      </a:pPr>
                      <a:r>
                        <a:rPr lang="en-GB" sz="1400" dirty="0"/>
                        <a:t>Pupils should be taught to:</a:t>
                      </a:r>
                    </a:p>
                    <a:p>
                      <a:pPr marL="0" marR="0" lvl="0" indent="0" algn="l" rtl="0">
                        <a:lnSpc>
                          <a:spcPct val="100000"/>
                        </a:lnSpc>
                        <a:spcBef>
                          <a:spcPts val="0"/>
                        </a:spcBef>
                        <a:spcAft>
                          <a:spcPts val="0"/>
                        </a:spcAft>
                        <a:buClr>
                          <a:srgbClr val="000000"/>
                        </a:buClr>
                        <a:buSzPts val="1000"/>
                        <a:buFont typeface="Arial"/>
                        <a:buNone/>
                      </a:pPr>
                      <a:endParaRPr lang="en-GB" sz="1400" dirty="0"/>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Listen attentively to spoken language and show understanding by joining in and responding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Explore the patterns and sounds of language through songs and rhymes and link the spelling, sound and meaning of words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Engage in conversations; ask and answer questions; express opinions and respond to those of others; seek clarification and help*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Speak in sentences, using familiar vocabulary, phrases and basic language structures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Develop accurate pronunciation and intonation so that others understand when they are reading aloud or using familiar words and phrases*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Present ideas and information orally to a range of audiences*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Read carefully and show understanding of words, phrases and simple writing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Appreciate stories, songs, poems and rhymes in the language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Broaden their vocabulary and develop their ability to understand new words that are introduced into familiar written material, including through using a dictionary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Write phrases from memory, and adapt these to create new sentences, to express ideas clearly </a:t>
                      </a:r>
                    </a:p>
                    <a:p>
                      <a:pPr marL="285750" marR="0" lvl="0" indent="-285750" algn="l" rtl="0">
                        <a:lnSpc>
                          <a:spcPct val="100000"/>
                        </a:lnSpc>
                        <a:spcBef>
                          <a:spcPts val="0"/>
                        </a:spcBef>
                        <a:spcAft>
                          <a:spcPts val="0"/>
                        </a:spcAft>
                        <a:buClr>
                          <a:srgbClr val="000000"/>
                        </a:buClr>
                        <a:buSzPts val="1000"/>
                        <a:buFont typeface="Wingdings" panose="05000000000000000000" pitchFamily="2" charset="2"/>
                        <a:buChar char="q"/>
                      </a:pPr>
                      <a:r>
                        <a:rPr lang="en-GB" dirty="0"/>
                        <a:t>Describe people, places, things and actions orally* and in writing</a:t>
                      </a:r>
                      <a:endParaRPr sz="1400" b="1" u="none" strike="noStrike" cap="none" dirty="0">
                        <a:solidFill>
                          <a:schemeClr val="dk1"/>
                        </a:solidFill>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29108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5"/>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GB">
                <a:latin typeface="Source Sans Pro"/>
                <a:ea typeface="Source Sans Pro"/>
                <a:cs typeface="Source Sans Pro"/>
                <a:sym typeface="Source Sans Pro"/>
              </a:rPr>
              <a:t>Year 3</a:t>
            </a:r>
            <a:endParaRPr>
              <a:latin typeface="Source Sans Pro"/>
              <a:ea typeface="Source Sans Pro"/>
              <a:cs typeface="Source Sans Pro"/>
              <a:sym typeface="Source Sans Pro"/>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graphicFrame>
        <p:nvGraphicFramePr>
          <p:cNvPr id="136" name="Google Shape;136;gcc47755ca1_0_196"/>
          <p:cNvGraphicFramePr/>
          <p:nvPr>
            <p:extLst>
              <p:ext uri="{D42A27DB-BD31-4B8C-83A1-F6EECF244321}">
                <p14:modId xmlns:p14="http://schemas.microsoft.com/office/powerpoint/2010/main" val="1340643931"/>
              </p:ext>
            </p:extLst>
          </p:nvPr>
        </p:nvGraphicFramePr>
        <p:xfrm>
          <a:off x="290850" y="317150"/>
          <a:ext cx="8574854" cy="4549048"/>
        </p:xfrm>
        <a:graphic>
          <a:graphicData uri="http://schemas.openxmlformats.org/drawingml/2006/table">
            <a:tbl>
              <a:tblPr>
                <a:noFill/>
                <a:tableStyleId>{A05AA2D6-AA0E-4F80-BA94-21210162B3E6}</a:tableStyleId>
              </a:tblPr>
              <a:tblGrid>
                <a:gridCol w="1465529">
                  <a:extLst>
                    <a:ext uri="{9D8B030D-6E8A-4147-A177-3AD203B41FA5}">
                      <a16:colId xmlns:a16="http://schemas.microsoft.com/office/drawing/2014/main" val="20000"/>
                    </a:ext>
                  </a:extLst>
                </a:gridCol>
                <a:gridCol w="7109325">
                  <a:extLst>
                    <a:ext uri="{9D8B030D-6E8A-4147-A177-3AD203B41FA5}">
                      <a16:colId xmlns:a16="http://schemas.microsoft.com/office/drawing/2014/main" val="20001"/>
                    </a:ext>
                  </a:extLst>
                </a:gridCol>
              </a:tblGrid>
              <a:tr h="767387">
                <a:tc gridSpan="2">
                  <a:txBody>
                    <a:bodyPr/>
                    <a:lstStyle/>
                    <a:p>
                      <a:pPr marL="0" marR="0" lvl="0" indent="0" algn="ctr" rtl="0">
                        <a:lnSpc>
                          <a:spcPct val="100000"/>
                        </a:lnSpc>
                        <a:spcBef>
                          <a:spcPts val="0"/>
                        </a:spcBef>
                        <a:spcAft>
                          <a:spcPts val="0"/>
                        </a:spcAft>
                        <a:buClr>
                          <a:srgbClr val="000000"/>
                        </a:buClr>
                        <a:buSzPts val="2100"/>
                        <a:buFont typeface="Arial"/>
                        <a:buNone/>
                      </a:pPr>
                      <a:r>
                        <a:rPr lang="en-GB" sz="2100" u="none" strike="noStrike" cap="none">
                          <a:solidFill>
                            <a:schemeClr val="dk1"/>
                          </a:solidFill>
                          <a:latin typeface="Source Sans Pro"/>
                          <a:ea typeface="Source Sans Pro"/>
                          <a:cs typeface="Source Sans Pro"/>
                          <a:sym typeface="Source Sans Pro"/>
                        </a:rPr>
                        <a:t>Year 3 Overview</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632021">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latin typeface="Source Sans Pro"/>
                          <a:ea typeface="Source Sans Pro"/>
                          <a:cs typeface="Source Sans Pro"/>
                          <a:sym typeface="Source Sans Pro"/>
                        </a:rPr>
                        <a:t>Block 1</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greetings with puppets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32021">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2</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adjectives of colour, size and shape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lgn="ctr">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32021">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3</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800"/>
                        </a:spcAft>
                        <a:buClr>
                          <a:srgbClr val="000000"/>
                        </a:buClr>
                        <a:buSzTx/>
                        <a:buFont typeface="Arial"/>
                        <a:buNone/>
                        <a:tabLst/>
                        <a:defRPr/>
                      </a:pPr>
                      <a:r>
                        <a:rPr lang="en-GB" sz="1400" kern="100" dirty="0">
                          <a:effectLst/>
                        </a:rPr>
                        <a:t>A circle of life in French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21556">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solidFill>
                            <a:schemeClr val="dk1"/>
                          </a:solidFill>
                          <a:latin typeface="Source Sans Pro"/>
                          <a:ea typeface="Source Sans Pro"/>
                          <a:cs typeface="Source Sans Pro"/>
                          <a:sym typeface="Source Sans Pro"/>
                        </a:rPr>
                        <a:t>Block 4</a:t>
                      </a:r>
                      <a:endParaRPr sz="1200" b="1" u="none" strike="noStrike" cap="none">
                        <a:solidFill>
                          <a:schemeClr val="dk1"/>
                        </a:solidFill>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In the French classroom</a:t>
                      </a: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632021">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5</a:t>
                      </a:r>
                      <a:endParaRPr sz="1400" u="none" strike="noStrike" cap="none"/>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transport</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632021">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dirty="0">
                          <a:solidFill>
                            <a:schemeClr val="dk1"/>
                          </a:solidFill>
                          <a:latin typeface="Source Sans Pro"/>
                          <a:ea typeface="Source Sans Pro"/>
                          <a:cs typeface="Source Sans Pro"/>
                          <a:sym typeface="Source Sans Pro"/>
                        </a:rPr>
                        <a:t>Block 6</a:t>
                      </a:r>
                      <a:endParaRPr sz="1400" u="none" strike="noStrike" cap="none" dirty="0"/>
                    </a:p>
                  </a:txBody>
                  <a:tcPr marL="91425" marR="91425" marT="91425" marB="91425" anchor="ctr">
                    <a:lnL w="9525"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playground games- numbers and age.</a:t>
                      </a:r>
                    </a:p>
                  </a:txBody>
                  <a:tcPr marL="91425" marR="91425" marT="91425" marB="91425" anchor="ctr">
                    <a:lnL w="9525" cap="flat" cmpd="sng" algn="ctr">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8"/>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GB">
                <a:latin typeface="Source Sans Pro"/>
                <a:ea typeface="Source Sans Pro"/>
                <a:cs typeface="Source Sans Pro"/>
                <a:sym typeface="Source Sans Pro"/>
              </a:rPr>
              <a:t>Year 4</a:t>
            </a:r>
            <a:endParaRPr>
              <a:latin typeface="Source Sans Pro"/>
              <a:ea typeface="Source Sans Pro"/>
              <a:cs typeface="Source Sans Pro"/>
              <a:sym typeface="Source Sans Pro"/>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graphicFrame>
        <p:nvGraphicFramePr>
          <p:cNvPr id="147" name="Google Shape;147;gcc47755ca1_0_49"/>
          <p:cNvGraphicFramePr/>
          <p:nvPr>
            <p:extLst>
              <p:ext uri="{D42A27DB-BD31-4B8C-83A1-F6EECF244321}">
                <p14:modId xmlns:p14="http://schemas.microsoft.com/office/powerpoint/2010/main" val="1820434629"/>
              </p:ext>
            </p:extLst>
          </p:nvPr>
        </p:nvGraphicFramePr>
        <p:xfrm>
          <a:off x="290850" y="317149"/>
          <a:ext cx="8590757" cy="4469536"/>
        </p:xfrm>
        <a:graphic>
          <a:graphicData uri="http://schemas.openxmlformats.org/drawingml/2006/table">
            <a:tbl>
              <a:tblPr>
                <a:noFill/>
                <a:tableStyleId>{A05AA2D6-AA0E-4F80-BA94-21210162B3E6}</a:tableStyleId>
              </a:tblPr>
              <a:tblGrid>
                <a:gridCol w="1468246">
                  <a:extLst>
                    <a:ext uri="{9D8B030D-6E8A-4147-A177-3AD203B41FA5}">
                      <a16:colId xmlns:a16="http://schemas.microsoft.com/office/drawing/2014/main" val="20000"/>
                    </a:ext>
                  </a:extLst>
                </a:gridCol>
                <a:gridCol w="7122511">
                  <a:extLst>
                    <a:ext uri="{9D8B030D-6E8A-4147-A177-3AD203B41FA5}">
                      <a16:colId xmlns:a16="http://schemas.microsoft.com/office/drawing/2014/main" val="20001"/>
                    </a:ext>
                  </a:extLst>
                </a:gridCol>
              </a:tblGrid>
              <a:tr h="753974">
                <a:tc gridSpan="2">
                  <a:txBody>
                    <a:bodyPr/>
                    <a:lstStyle/>
                    <a:p>
                      <a:pPr marL="0" marR="0" lvl="0" indent="0" algn="ctr" rtl="0">
                        <a:lnSpc>
                          <a:spcPct val="100000"/>
                        </a:lnSpc>
                        <a:spcBef>
                          <a:spcPts val="0"/>
                        </a:spcBef>
                        <a:spcAft>
                          <a:spcPts val="0"/>
                        </a:spcAft>
                        <a:buClr>
                          <a:srgbClr val="000000"/>
                        </a:buClr>
                        <a:buSzPts val="2100"/>
                        <a:buFont typeface="Arial"/>
                        <a:buNone/>
                      </a:pPr>
                      <a:r>
                        <a:rPr lang="en-GB" sz="2100" u="none" strike="noStrike" cap="none">
                          <a:solidFill>
                            <a:schemeClr val="dk1"/>
                          </a:solidFill>
                          <a:latin typeface="Source Sans Pro"/>
                          <a:ea typeface="Source Sans Pro"/>
                          <a:cs typeface="Source Sans Pro"/>
                          <a:sym typeface="Source Sans Pro"/>
                        </a:rPr>
                        <a:t>Year 4 Overview</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620974">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latin typeface="Source Sans Pro"/>
                          <a:ea typeface="Source Sans Pro"/>
                          <a:cs typeface="Source Sans Pro"/>
                          <a:sym typeface="Source Sans Pro"/>
                        </a:rPr>
                        <a:t>Block 1</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Portraits- describing in French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20974">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2</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Clothes- getting dressed in French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20974">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3</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numbers, calendars and birthdays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20974">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solidFill>
                            <a:schemeClr val="dk1"/>
                          </a:solidFill>
                          <a:latin typeface="Source Sans Pro"/>
                          <a:ea typeface="Source Sans Pro"/>
                          <a:cs typeface="Source Sans Pro"/>
                          <a:sym typeface="Source Sans Pro"/>
                        </a:rPr>
                        <a:t>Block 4</a:t>
                      </a:r>
                      <a:endParaRPr sz="1200" b="1" u="none" strike="noStrike" cap="none">
                        <a:solidFill>
                          <a:schemeClr val="dk1"/>
                        </a:solidFill>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weather and the water cycle.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620974">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5</a:t>
                      </a:r>
                      <a:endParaRPr sz="1400" u="none" strike="noStrike" cap="none"/>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food- </a:t>
                      </a:r>
                      <a:r>
                        <a:rPr lang="en-GB" sz="1400" kern="100" dirty="0" err="1">
                          <a:effectLst/>
                        </a:rPr>
                        <a:t>miam</a:t>
                      </a:r>
                      <a:r>
                        <a:rPr lang="en-GB" sz="1400" kern="100" dirty="0">
                          <a:effectLst/>
                        </a:rPr>
                        <a:t> </a:t>
                      </a:r>
                      <a:r>
                        <a:rPr lang="en-GB" sz="1400" kern="100" dirty="0" err="1">
                          <a:effectLst/>
                        </a:rPr>
                        <a:t>miam</a:t>
                      </a:r>
                      <a:r>
                        <a:rPr lang="en-GB" sz="1400" kern="100" dirty="0">
                          <a:effectLst/>
                        </a:rPr>
                        <a:t>.</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610692">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dirty="0">
                          <a:solidFill>
                            <a:schemeClr val="dk1"/>
                          </a:solidFill>
                          <a:latin typeface="Source Sans Pro"/>
                          <a:ea typeface="Source Sans Pro"/>
                          <a:cs typeface="Source Sans Pro"/>
                          <a:sym typeface="Source Sans Pro"/>
                        </a:rPr>
                        <a:t>Block 6</a:t>
                      </a:r>
                      <a:endParaRPr sz="1400" u="none" strike="noStrike" cap="none" dirty="0"/>
                    </a:p>
                  </a:txBody>
                  <a:tcPr marL="91425" marR="91425" marT="91425" marB="91425" anchor="ctr">
                    <a:lnL w="9525"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and the Eurovision song contest</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lgn="ctr">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1"/>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GB">
                <a:latin typeface="Source Sans Pro"/>
                <a:ea typeface="Source Sans Pro"/>
                <a:cs typeface="Source Sans Pro"/>
                <a:sym typeface="Source Sans Pro"/>
              </a:rPr>
              <a:t>Year 5</a:t>
            </a:r>
            <a:endParaRPr>
              <a:latin typeface="Source Sans Pro"/>
              <a:ea typeface="Source Sans Pro"/>
              <a:cs typeface="Source Sans Pro"/>
              <a:sym typeface="Source Sans Pr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graphicFrame>
        <p:nvGraphicFramePr>
          <p:cNvPr id="163" name="Google Shape;163;gcc47755ca1_0_0"/>
          <p:cNvGraphicFramePr/>
          <p:nvPr>
            <p:extLst>
              <p:ext uri="{D42A27DB-BD31-4B8C-83A1-F6EECF244321}">
                <p14:modId xmlns:p14="http://schemas.microsoft.com/office/powerpoint/2010/main" val="661165912"/>
              </p:ext>
            </p:extLst>
          </p:nvPr>
        </p:nvGraphicFramePr>
        <p:xfrm>
          <a:off x="290850" y="317151"/>
          <a:ext cx="8527147" cy="4541095"/>
        </p:xfrm>
        <a:graphic>
          <a:graphicData uri="http://schemas.openxmlformats.org/drawingml/2006/table">
            <a:tbl>
              <a:tblPr>
                <a:noFill/>
                <a:tableStyleId>{A05AA2D6-AA0E-4F80-BA94-21210162B3E6}</a:tableStyleId>
              </a:tblPr>
              <a:tblGrid>
                <a:gridCol w="1457375">
                  <a:extLst>
                    <a:ext uri="{9D8B030D-6E8A-4147-A177-3AD203B41FA5}">
                      <a16:colId xmlns:a16="http://schemas.microsoft.com/office/drawing/2014/main" val="20000"/>
                    </a:ext>
                  </a:extLst>
                </a:gridCol>
                <a:gridCol w="7069772">
                  <a:extLst>
                    <a:ext uri="{9D8B030D-6E8A-4147-A177-3AD203B41FA5}">
                      <a16:colId xmlns:a16="http://schemas.microsoft.com/office/drawing/2014/main" val="20001"/>
                    </a:ext>
                  </a:extLst>
                </a:gridCol>
              </a:tblGrid>
              <a:tr h="764287">
                <a:tc gridSpan="2">
                  <a:txBody>
                    <a:bodyPr/>
                    <a:lstStyle/>
                    <a:p>
                      <a:pPr marL="0" marR="0" lvl="0" indent="0" algn="ctr" rtl="0">
                        <a:lnSpc>
                          <a:spcPct val="100000"/>
                        </a:lnSpc>
                        <a:spcBef>
                          <a:spcPts val="0"/>
                        </a:spcBef>
                        <a:spcAft>
                          <a:spcPts val="0"/>
                        </a:spcAft>
                        <a:buClr>
                          <a:srgbClr val="000000"/>
                        </a:buClr>
                        <a:buSzPts val="2100"/>
                        <a:buFont typeface="Arial"/>
                        <a:buNone/>
                      </a:pPr>
                      <a:r>
                        <a:rPr lang="en-GB" sz="2100" u="none" strike="noStrike" cap="none">
                          <a:solidFill>
                            <a:schemeClr val="dk1"/>
                          </a:solidFill>
                          <a:latin typeface="Source Sans Pro"/>
                          <a:ea typeface="Source Sans Pro"/>
                          <a:cs typeface="Source Sans Pro"/>
                          <a:sym typeface="Source Sans Pro"/>
                        </a:rPr>
                        <a:t>Year 5 Overview</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629468">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latin typeface="Source Sans Pro"/>
                          <a:ea typeface="Source Sans Pro"/>
                          <a:cs typeface="Source Sans Pro"/>
                          <a:sym typeface="Source Sans Pro"/>
                        </a:rPr>
                        <a:t>Block 1</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800"/>
                        </a:spcAft>
                        <a:buClr>
                          <a:srgbClr val="000000"/>
                        </a:buClr>
                        <a:buSzTx/>
                        <a:buFont typeface="Arial"/>
                        <a:buNone/>
                        <a:tabLst/>
                        <a:defRPr/>
                      </a:pPr>
                      <a:r>
                        <a:rPr lang="en-GB" sz="1400" kern="100" dirty="0">
                          <a:effectLst/>
                        </a:rPr>
                        <a:t>French monsters-pets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29468">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2</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Meet my French family</a:t>
                      </a: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29468">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3</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Shopping in France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29468">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solidFill>
                            <a:schemeClr val="dk1"/>
                          </a:solidFill>
                          <a:latin typeface="Source Sans Pro"/>
                          <a:ea typeface="Source Sans Pro"/>
                          <a:cs typeface="Source Sans Pro"/>
                          <a:sym typeface="Source Sans Pro"/>
                        </a:rPr>
                        <a:t>Block 4</a:t>
                      </a:r>
                      <a:endParaRPr sz="1200" b="1" u="none" strike="noStrike" cap="none">
                        <a:solidFill>
                          <a:schemeClr val="dk1"/>
                        </a:solidFill>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speaking world</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lgn="ctr">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629468">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5</a:t>
                      </a:r>
                      <a:endParaRPr sz="1400" u="none" strike="noStrike" cap="none"/>
                    </a:p>
                  </a:txBody>
                  <a:tcPr marL="91425" marR="91425" marT="91425" marB="91425" anchor="ctr">
                    <a:lnL w="9525" cap="flat" cmpd="sng">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Verbs in a week</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lgn="ctr">
                      <a:solidFill>
                        <a:srgbClr val="000000"/>
                      </a:solidFill>
                      <a:prstDash val="solid"/>
                      <a:round/>
                      <a:headEnd type="none" w="sm" len="sm"/>
                      <a:tailEnd type="none" w="sm" len="sm"/>
                    </a:lnL>
                    <a:lnR w="9525" cap="flat" cmpd="sng" algn="ctr">
                      <a:solidFill>
                        <a:srgbClr val="000000"/>
                      </a:solidFill>
                      <a:prstDash val="solid"/>
                      <a:round/>
                      <a:headEnd type="none" w="sm" len="sm"/>
                      <a:tailEnd type="none" w="sm" len="sm"/>
                    </a:lnR>
                    <a:lnT w="9525" cap="flat" cmpd="sng" algn="ctr">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629468">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solidFill>
                            <a:schemeClr val="dk1"/>
                          </a:solidFill>
                          <a:latin typeface="Source Sans Pro"/>
                          <a:ea typeface="Source Sans Pro"/>
                          <a:cs typeface="Source Sans Pro"/>
                          <a:sym typeface="Source Sans Pro"/>
                        </a:rPr>
                        <a:t>Block 6</a:t>
                      </a:r>
                      <a:endParaRPr sz="1400" u="none" strike="noStrike" cap="none"/>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15000"/>
                        </a:lnSpc>
                        <a:spcBef>
                          <a:spcPts val="0"/>
                        </a:spcBef>
                        <a:spcAft>
                          <a:spcPts val="800"/>
                        </a:spcAft>
                        <a:buClr>
                          <a:srgbClr val="000000"/>
                        </a:buClr>
                        <a:buSzTx/>
                        <a:buFont typeface="Arial"/>
                        <a:buNone/>
                        <a:tabLst/>
                        <a:defRPr/>
                      </a:pPr>
                      <a:r>
                        <a:rPr lang="en-GB" sz="1400" kern="100" dirty="0">
                          <a:effectLst/>
                        </a:rPr>
                        <a:t>Space exploration- In French</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GB">
                <a:latin typeface="Source Sans Pro"/>
                <a:ea typeface="Source Sans Pro"/>
                <a:cs typeface="Source Sans Pro"/>
                <a:sym typeface="Source Sans Pro"/>
              </a:rPr>
              <a:t>Year 6</a:t>
            </a:r>
            <a:endParaRPr>
              <a:latin typeface="Source Sans Pro"/>
              <a:ea typeface="Source Sans Pro"/>
              <a:cs typeface="Source Sans Pro"/>
              <a:sym typeface="Source Sans Pr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E21A437-48A9-EF27-65F2-5A1E87ED49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498602" y="0"/>
            <a:ext cx="645398" cy="654684"/>
          </a:xfrm>
          <a:prstGeom prst="rect">
            <a:avLst/>
          </a:prstGeom>
          <a:noFill/>
          <a:ln>
            <a:noFill/>
          </a:ln>
        </p:spPr>
      </p:pic>
      <p:graphicFrame>
        <p:nvGraphicFramePr>
          <p:cNvPr id="2" name="Table 1">
            <a:extLst>
              <a:ext uri="{FF2B5EF4-FFF2-40B4-BE49-F238E27FC236}">
                <a16:creationId xmlns:a16="http://schemas.microsoft.com/office/drawing/2014/main" id="{036071A1-64D9-229A-9BEE-A92E7A4E018D}"/>
              </a:ext>
            </a:extLst>
          </p:cNvPr>
          <p:cNvGraphicFramePr>
            <a:graphicFrameLocks noGrp="1"/>
          </p:cNvGraphicFramePr>
          <p:nvPr>
            <p:extLst>
              <p:ext uri="{D42A27DB-BD31-4B8C-83A1-F6EECF244321}">
                <p14:modId xmlns:p14="http://schemas.microsoft.com/office/powerpoint/2010/main" val="3842712887"/>
              </p:ext>
            </p:extLst>
          </p:nvPr>
        </p:nvGraphicFramePr>
        <p:xfrm>
          <a:off x="151075" y="703967"/>
          <a:ext cx="8788820" cy="3684471"/>
        </p:xfrm>
        <a:graphic>
          <a:graphicData uri="http://schemas.openxmlformats.org/drawingml/2006/table">
            <a:tbl>
              <a:tblPr firstRow="1" firstCol="1" bandRow="1">
                <a:tableStyleId>{A05AA2D6-AA0E-4F80-BA94-21210162B3E6}</a:tableStyleId>
              </a:tblPr>
              <a:tblGrid>
                <a:gridCol w="463197">
                  <a:extLst>
                    <a:ext uri="{9D8B030D-6E8A-4147-A177-3AD203B41FA5}">
                      <a16:colId xmlns:a16="http://schemas.microsoft.com/office/drawing/2014/main" val="385110167"/>
                    </a:ext>
                  </a:extLst>
                </a:gridCol>
                <a:gridCol w="1508160">
                  <a:extLst>
                    <a:ext uri="{9D8B030D-6E8A-4147-A177-3AD203B41FA5}">
                      <a16:colId xmlns:a16="http://schemas.microsoft.com/office/drawing/2014/main" val="3785478416"/>
                    </a:ext>
                  </a:extLst>
                </a:gridCol>
                <a:gridCol w="1512972">
                  <a:extLst>
                    <a:ext uri="{9D8B030D-6E8A-4147-A177-3AD203B41FA5}">
                      <a16:colId xmlns:a16="http://schemas.microsoft.com/office/drawing/2014/main" val="2063541320"/>
                    </a:ext>
                  </a:extLst>
                </a:gridCol>
                <a:gridCol w="1290036">
                  <a:extLst>
                    <a:ext uri="{9D8B030D-6E8A-4147-A177-3AD203B41FA5}">
                      <a16:colId xmlns:a16="http://schemas.microsoft.com/office/drawing/2014/main" val="2035076635"/>
                    </a:ext>
                  </a:extLst>
                </a:gridCol>
                <a:gridCol w="1287363">
                  <a:extLst>
                    <a:ext uri="{9D8B030D-6E8A-4147-A177-3AD203B41FA5}">
                      <a16:colId xmlns:a16="http://schemas.microsoft.com/office/drawing/2014/main" val="2741969602"/>
                    </a:ext>
                  </a:extLst>
                </a:gridCol>
                <a:gridCol w="1439729">
                  <a:extLst>
                    <a:ext uri="{9D8B030D-6E8A-4147-A177-3AD203B41FA5}">
                      <a16:colId xmlns:a16="http://schemas.microsoft.com/office/drawing/2014/main" val="583694801"/>
                    </a:ext>
                  </a:extLst>
                </a:gridCol>
                <a:gridCol w="1287363">
                  <a:extLst>
                    <a:ext uri="{9D8B030D-6E8A-4147-A177-3AD203B41FA5}">
                      <a16:colId xmlns:a16="http://schemas.microsoft.com/office/drawing/2014/main" val="3172656285"/>
                    </a:ext>
                  </a:extLst>
                </a:gridCol>
              </a:tblGrid>
              <a:tr h="199343">
                <a:tc>
                  <a:txBody>
                    <a:bodyPr/>
                    <a:lstStyle/>
                    <a:p>
                      <a:pPr algn="ctr">
                        <a:lnSpc>
                          <a:spcPct val="115000"/>
                        </a:lnSpc>
                        <a:spcAft>
                          <a:spcPts val="800"/>
                        </a:spcAft>
                      </a:pPr>
                      <a:r>
                        <a:rPr lang="en-GB" sz="1000" kern="100">
                          <a:effectLst/>
                        </a:rPr>
                        <a:t> </a:t>
                      </a: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b="1" kern="100" dirty="0">
                          <a:effectLst/>
                        </a:rPr>
                        <a:t>Avent 1</a:t>
                      </a:r>
                      <a:endParaRPr lang="en-GB" sz="1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b="1" kern="100" dirty="0">
                          <a:effectLst/>
                        </a:rPr>
                        <a:t>Advent 2</a:t>
                      </a:r>
                      <a:endParaRPr lang="en-GB" sz="1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b="1" kern="100" dirty="0">
                          <a:effectLst/>
                        </a:rPr>
                        <a:t>Lent 1</a:t>
                      </a:r>
                      <a:endParaRPr lang="en-GB" sz="1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b="1" kern="100" dirty="0">
                          <a:effectLst/>
                        </a:rPr>
                        <a:t>Lent 2</a:t>
                      </a:r>
                      <a:endParaRPr lang="en-GB" sz="1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b="1" kern="100" dirty="0">
                          <a:effectLst/>
                        </a:rPr>
                        <a:t>Pentecost 1</a:t>
                      </a:r>
                      <a:endParaRPr lang="en-GB" sz="1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b="1" kern="100" dirty="0">
                          <a:effectLst/>
                        </a:rPr>
                        <a:t>Pentecost 2</a:t>
                      </a:r>
                      <a:endParaRPr lang="en-GB" sz="1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extLst>
                  <a:ext uri="{0D108BD9-81ED-4DB2-BD59-A6C34878D82A}">
                    <a16:rowId xmlns:a16="http://schemas.microsoft.com/office/drawing/2014/main" val="420052781"/>
                  </a:ext>
                </a:extLst>
              </a:tr>
              <a:tr h="1182479">
                <a:tc>
                  <a:txBody>
                    <a:bodyPr/>
                    <a:lstStyle/>
                    <a:p>
                      <a:pPr algn="ctr">
                        <a:lnSpc>
                          <a:spcPct val="115000"/>
                        </a:lnSpc>
                        <a:spcAft>
                          <a:spcPts val="800"/>
                        </a:spcAft>
                      </a:pPr>
                      <a:r>
                        <a:rPr lang="en-GB" sz="1000" kern="100" dirty="0">
                          <a:effectLst/>
                        </a:rPr>
                        <a:t>Year 3</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greetings with puppets</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adjectives of colour, size and shape</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marL="0" marR="0" lvl="0" indent="0" algn="ctr" defTabSz="914400" rtl="0" eaLnBrk="1" fontAlgn="auto" latinLnBrk="0" hangingPunct="1">
                        <a:lnSpc>
                          <a:spcPct val="115000"/>
                        </a:lnSpc>
                        <a:spcBef>
                          <a:spcPts val="0"/>
                        </a:spcBef>
                        <a:spcAft>
                          <a:spcPts val="800"/>
                        </a:spcAft>
                        <a:buClr>
                          <a:srgbClr val="000000"/>
                        </a:buClr>
                        <a:buSzTx/>
                        <a:buFont typeface="Arial"/>
                        <a:buNone/>
                        <a:tabLst/>
                        <a:defRPr/>
                      </a:pPr>
                      <a:r>
                        <a:rPr lang="en-GB" sz="1000" kern="100" dirty="0">
                          <a:effectLst/>
                        </a:rPr>
                        <a:t>A circle of life in French</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pPr>
                      <a:endParaRPr lang="en-GB" sz="1000" kern="100" dirty="0">
                        <a:effectLst/>
                      </a:endParaRPr>
                    </a:p>
                    <a:p>
                      <a:pPr algn="ctr">
                        <a:lnSpc>
                          <a:spcPct val="115000"/>
                        </a:lnSpc>
                        <a:spcAft>
                          <a:spcPts val="800"/>
                        </a:spcAft>
                      </a:pPr>
                      <a:r>
                        <a:rPr lang="en-GB" sz="1000" kern="100" dirty="0">
                          <a:effectLst/>
                        </a:rPr>
                        <a:t>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In French classroom </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transport</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playground games- numbers and age.</a:t>
                      </a:r>
                    </a:p>
                  </a:txBody>
                  <a:tcPr marL="25507" marR="25507" marT="0" marB="0"/>
                </a:tc>
                <a:extLst>
                  <a:ext uri="{0D108BD9-81ED-4DB2-BD59-A6C34878D82A}">
                    <a16:rowId xmlns:a16="http://schemas.microsoft.com/office/drawing/2014/main" val="2661858877"/>
                  </a:ext>
                </a:extLst>
              </a:tr>
              <a:tr h="879661">
                <a:tc>
                  <a:txBody>
                    <a:bodyPr/>
                    <a:lstStyle/>
                    <a:p>
                      <a:pPr algn="ctr">
                        <a:lnSpc>
                          <a:spcPct val="115000"/>
                        </a:lnSpc>
                        <a:spcAft>
                          <a:spcPts val="800"/>
                        </a:spcAft>
                      </a:pPr>
                      <a:r>
                        <a:rPr lang="en-GB" sz="1000" kern="100">
                          <a:effectLst/>
                        </a:rPr>
                        <a:t>Year 4</a:t>
                      </a: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Portraits- describing in French</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Clothes- getting dressed in French</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numbers, calendars and birthdays</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weather and the water cycle.</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food- </a:t>
                      </a:r>
                      <a:r>
                        <a:rPr lang="en-GB" sz="1000" kern="100" dirty="0" err="1">
                          <a:effectLst/>
                        </a:rPr>
                        <a:t>miam</a:t>
                      </a:r>
                      <a:r>
                        <a:rPr lang="en-GB" sz="1000" kern="100" dirty="0">
                          <a:effectLst/>
                        </a:rPr>
                        <a:t> </a:t>
                      </a:r>
                      <a:r>
                        <a:rPr lang="en-GB" sz="1000" kern="100" dirty="0" err="1">
                          <a:effectLst/>
                        </a:rPr>
                        <a:t>miam</a:t>
                      </a:r>
                      <a:r>
                        <a:rPr lang="en-GB" sz="1000" kern="100" dirty="0">
                          <a:effectLst/>
                        </a:rPr>
                        <a:t>.</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and the Eurovision song contest</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extLst>
                  <a:ext uri="{0D108BD9-81ED-4DB2-BD59-A6C34878D82A}">
                    <a16:rowId xmlns:a16="http://schemas.microsoft.com/office/drawing/2014/main" val="1782430741"/>
                  </a:ext>
                </a:extLst>
              </a:tr>
              <a:tr h="558880">
                <a:tc>
                  <a:txBody>
                    <a:bodyPr/>
                    <a:lstStyle/>
                    <a:p>
                      <a:pPr algn="ctr">
                        <a:lnSpc>
                          <a:spcPct val="115000"/>
                        </a:lnSpc>
                        <a:spcAft>
                          <a:spcPts val="800"/>
                        </a:spcAft>
                      </a:pPr>
                      <a:r>
                        <a:rPr lang="en-GB" sz="1000" kern="100">
                          <a:effectLst/>
                        </a:rPr>
                        <a:t>Year 5</a:t>
                      </a: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monsters-pets</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Meet my French family</a:t>
                      </a:r>
                    </a:p>
                  </a:txBody>
                  <a:tcPr marL="25507" marR="25507" marT="0" marB="0"/>
                </a:tc>
                <a:tc>
                  <a:txBody>
                    <a:bodyPr/>
                    <a:lstStyle/>
                    <a:p>
                      <a:pPr algn="ctr">
                        <a:lnSpc>
                          <a:spcPct val="115000"/>
                        </a:lnSpc>
                        <a:spcAft>
                          <a:spcPts val="800"/>
                        </a:spcAft>
                      </a:pPr>
                      <a:r>
                        <a:rPr lang="en-GB" sz="1000" kern="100" dirty="0">
                          <a:effectLst/>
                        </a:rPr>
                        <a:t>Shopping in France</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speaking world</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Verbs in a week</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marL="0" marR="0" lvl="0" indent="0" algn="ctr" defTabSz="914400" rtl="0" eaLnBrk="1" fontAlgn="auto" latinLnBrk="0" hangingPunct="1">
                        <a:lnSpc>
                          <a:spcPct val="115000"/>
                        </a:lnSpc>
                        <a:spcBef>
                          <a:spcPts val="0"/>
                        </a:spcBef>
                        <a:spcAft>
                          <a:spcPts val="800"/>
                        </a:spcAft>
                        <a:buClr>
                          <a:srgbClr val="000000"/>
                        </a:buClr>
                        <a:buSzTx/>
                        <a:buFont typeface="Arial"/>
                        <a:buNone/>
                        <a:tabLst/>
                        <a:defRPr/>
                      </a:pPr>
                      <a:r>
                        <a:rPr lang="en-GB" sz="1000" kern="100" dirty="0">
                          <a:effectLst/>
                        </a:rPr>
                        <a:t>Space exploration- In French</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p>
                      <a:pPr algn="ctr">
                        <a:lnSpc>
                          <a:spcPct val="115000"/>
                        </a:lnSpc>
                        <a:spcAft>
                          <a:spcPts val="800"/>
                        </a:spcAft>
                      </a:pP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extLst>
                  <a:ext uri="{0D108BD9-81ED-4DB2-BD59-A6C34878D82A}">
                    <a16:rowId xmlns:a16="http://schemas.microsoft.com/office/drawing/2014/main" val="2839984773"/>
                  </a:ext>
                </a:extLst>
              </a:tr>
              <a:tr h="804244">
                <a:tc>
                  <a:txBody>
                    <a:bodyPr/>
                    <a:lstStyle/>
                    <a:p>
                      <a:pPr algn="ctr">
                        <a:lnSpc>
                          <a:spcPct val="115000"/>
                        </a:lnSpc>
                        <a:spcAft>
                          <a:spcPts val="800"/>
                        </a:spcAft>
                      </a:pPr>
                      <a:r>
                        <a:rPr lang="en-GB" sz="1000" kern="100">
                          <a:effectLst/>
                        </a:rPr>
                        <a:t>Year 6</a:t>
                      </a:r>
                      <a:endParaRPr lang="en-GB" sz="1000" kern="10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sport and the Olympics</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French football champions</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In my French house</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Planning a French holiday</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rPr>
                        <a:t>Visiting a town in France</a:t>
                      </a:r>
                      <a:endParaRPr lang="en-GB" sz="1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25507" marR="25507" marT="0" marB="0"/>
                </a:tc>
                <a:tc>
                  <a:txBody>
                    <a:bodyPr/>
                    <a:lstStyle/>
                    <a:p>
                      <a:pPr algn="ctr">
                        <a:lnSpc>
                          <a:spcPct val="115000"/>
                        </a:lnSpc>
                        <a:spcAft>
                          <a:spcPts val="800"/>
                        </a:spcAft>
                      </a:pPr>
                      <a:r>
                        <a:rPr lang="en-GB" sz="1000" kern="100" dirty="0">
                          <a:effectLst/>
                          <a:latin typeface="Aptos" panose="020B0004020202020204" pitchFamily="34" charset="0"/>
                          <a:ea typeface="Aptos" panose="020B0004020202020204" pitchFamily="34" charset="0"/>
                          <a:cs typeface="Times New Roman" panose="02020603050405020304" pitchFamily="18" charset="0"/>
                        </a:rPr>
                        <a:t>Catch up and review</a:t>
                      </a:r>
                    </a:p>
                  </a:txBody>
                  <a:tcPr marL="25507" marR="25507" marT="0" marB="0"/>
                </a:tc>
                <a:extLst>
                  <a:ext uri="{0D108BD9-81ED-4DB2-BD59-A6C34878D82A}">
                    <a16:rowId xmlns:a16="http://schemas.microsoft.com/office/drawing/2014/main" val="1943361671"/>
                  </a:ext>
                </a:extLst>
              </a:tr>
            </a:tbl>
          </a:graphicData>
        </a:graphic>
      </p:graphicFrame>
    </p:spTree>
    <p:extLst>
      <p:ext uri="{BB962C8B-B14F-4D97-AF65-F5344CB8AC3E}">
        <p14:creationId xmlns:p14="http://schemas.microsoft.com/office/powerpoint/2010/main" val="42216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graphicFrame>
        <p:nvGraphicFramePr>
          <p:cNvPr id="183" name="Google Shape;183;gcc47755ca1_0_245"/>
          <p:cNvGraphicFramePr/>
          <p:nvPr>
            <p:extLst>
              <p:ext uri="{D42A27DB-BD31-4B8C-83A1-F6EECF244321}">
                <p14:modId xmlns:p14="http://schemas.microsoft.com/office/powerpoint/2010/main" val="1122766106"/>
              </p:ext>
            </p:extLst>
          </p:nvPr>
        </p:nvGraphicFramePr>
        <p:xfrm>
          <a:off x="147726" y="134271"/>
          <a:ext cx="8813394" cy="4827341"/>
        </p:xfrm>
        <a:graphic>
          <a:graphicData uri="http://schemas.openxmlformats.org/drawingml/2006/table">
            <a:tbl>
              <a:tblPr>
                <a:noFill/>
                <a:tableStyleId>{A05AA2D6-AA0E-4F80-BA94-21210162B3E6}</a:tableStyleId>
              </a:tblPr>
              <a:tblGrid>
                <a:gridCol w="1506297">
                  <a:extLst>
                    <a:ext uri="{9D8B030D-6E8A-4147-A177-3AD203B41FA5}">
                      <a16:colId xmlns:a16="http://schemas.microsoft.com/office/drawing/2014/main" val="20000"/>
                    </a:ext>
                  </a:extLst>
                </a:gridCol>
                <a:gridCol w="7307097">
                  <a:extLst>
                    <a:ext uri="{9D8B030D-6E8A-4147-A177-3AD203B41FA5}">
                      <a16:colId xmlns:a16="http://schemas.microsoft.com/office/drawing/2014/main" val="20001"/>
                    </a:ext>
                  </a:extLst>
                </a:gridCol>
              </a:tblGrid>
              <a:tr h="817380">
                <a:tc gridSpan="2">
                  <a:txBody>
                    <a:bodyPr/>
                    <a:lstStyle/>
                    <a:p>
                      <a:pPr marL="0" marR="0" lvl="0" indent="0" algn="ctr" rtl="0">
                        <a:lnSpc>
                          <a:spcPct val="100000"/>
                        </a:lnSpc>
                        <a:spcBef>
                          <a:spcPts val="0"/>
                        </a:spcBef>
                        <a:spcAft>
                          <a:spcPts val="0"/>
                        </a:spcAft>
                        <a:buClr>
                          <a:srgbClr val="000000"/>
                        </a:buClr>
                        <a:buSzPts val="2100"/>
                        <a:buFont typeface="Arial"/>
                        <a:buNone/>
                      </a:pPr>
                      <a:r>
                        <a:rPr lang="en-GB" sz="2100" u="none" strike="noStrike" cap="none">
                          <a:solidFill>
                            <a:schemeClr val="dk1"/>
                          </a:solidFill>
                          <a:latin typeface="Source Sans Pro"/>
                          <a:ea typeface="Source Sans Pro"/>
                          <a:cs typeface="Source Sans Pro"/>
                          <a:sym typeface="Source Sans Pro"/>
                        </a:rPr>
                        <a:t>Year </a:t>
                      </a:r>
                      <a:r>
                        <a:rPr lang="en-GB" sz="2100">
                          <a:solidFill>
                            <a:schemeClr val="dk1"/>
                          </a:solidFill>
                          <a:latin typeface="Source Sans Pro"/>
                          <a:ea typeface="Source Sans Pro"/>
                          <a:cs typeface="Source Sans Pro"/>
                          <a:sym typeface="Source Sans Pro"/>
                        </a:rPr>
                        <a:t>6</a:t>
                      </a:r>
                      <a:r>
                        <a:rPr lang="en-GB" sz="2100" u="none" strike="noStrike" cap="none">
                          <a:solidFill>
                            <a:schemeClr val="dk1"/>
                          </a:solidFill>
                          <a:latin typeface="Source Sans Pro"/>
                          <a:ea typeface="Source Sans Pro"/>
                          <a:cs typeface="Source Sans Pro"/>
                          <a:sym typeface="Source Sans Pro"/>
                        </a:rPr>
                        <a:t> Overview</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0"/>
                  </a:ext>
                </a:extLst>
              </a:tr>
              <a:tr h="673195">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latin typeface="Source Sans Pro"/>
                          <a:ea typeface="Source Sans Pro"/>
                          <a:cs typeface="Source Sans Pro"/>
                          <a:sym typeface="Source Sans Pro"/>
                        </a:rPr>
                        <a:t>Block 1</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sport and the Olympics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43986">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2</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French football champions</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73195">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3</a:t>
                      </a:r>
                      <a:endParaRPr sz="1200" b="1" u="none" strike="noStrike" cap="none">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In my French house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73195">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solidFill>
                            <a:schemeClr val="dk1"/>
                          </a:solidFill>
                          <a:latin typeface="Source Sans Pro"/>
                          <a:ea typeface="Source Sans Pro"/>
                          <a:cs typeface="Source Sans Pro"/>
                          <a:sym typeface="Source Sans Pro"/>
                        </a:rPr>
                        <a:t>Block 4</a:t>
                      </a:r>
                      <a:endParaRPr sz="1200" b="1" u="none" strike="noStrike" cap="none">
                        <a:solidFill>
                          <a:schemeClr val="dk1"/>
                        </a:solidFill>
                        <a:latin typeface="Source Sans Pro"/>
                        <a:ea typeface="Source Sans Pro"/>
                        <a:cs typeface="Source Sans Pro"/>
                        <a:sym typeface="Source Sans Pr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Planning a French holiday</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673195">
                <a:tc>
                  <a:txBody>
                    <a:bodyPr/>
                    <a:lstStyle/>
                    <a:p>
                      <a:pPr marL="0" marR="0" lvl="0" indent="0" algn="ctr" rtl="0">
                        <a:lnSpc>
                          <a:spcPct val="100000"/>
                        </a:lnSpc>
                        <a:spcBef>
                          <a:spcPts val="0"/>
                        </a:spcBef>
                        <a:spcAft>
                          <a:spcPts val="0"/>
                        </a:spcAft>
                        <a:buClr>
                          <a:schemeClr val="dk1"/>
                        </a:buClr>
                        <a:buSzPts val="1100"/>
                        <a:buFont typeface="Arial"/>
                        <a:buNone/>
                      </a:pPr>
                      <a:r>
                        <a:rPr lang="en-GB" sz="1200" b="1" u="none" strike="noStrike" cap="none">
                          <a:solidFill>
                            <a:schemeClr val="dk1"/>
                          </a:solidFill>
                          <a:latin typeface="Source Sans Pro"/>
                          <a:ea typeface="Source Sans Pro"/>
                          <a:cs typeface="Source Sans Pro"/>
                          <a:sym typeface="Source Sans Pro"/>
                        </a:rPr>
                        <a:t>Block 5</a:t>
                      </a:r>
                      <a:endParaRPr sz="1400" u="none" strike="noStrike" cap="none"/>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rPr>
                        <a:t>Visiting a town in France</a:t>
                      </a:r>
                      <a:endParaRPr lang="en-GB"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673195">
                <a:tc>
                  <a:txBody>
                    <a:bodyPr/>
                    <a:lstStyle/>
                    <a:p>
                      <a:pPr marL="0" marR="0" lvl="0" indent="0" algn="ctr" rtl="0">
                        <a:lnSpc>
                          <a:spcPct val="100000"/>
                        </a:lnSpc>
                        <a:spcBef>
                          <a:spcPts val="0"/>
                        </a:spcBef>
                        <a:spcAft>
                          <a:spcPts val="0"/>
                        </a:spcAft>
                        <a:buClr>
                          <a:srgbClr val="000000"/>
                        </a:buClr>
                        <a:buSzPts val="1200"/>
                        <a:buFont typeface="Arial"/>
                        <a:buNone/>
                      </a:pPr>
                      <a:r>
                        <a:rPr lang="en-GB" sz="1200" b="1" u="none" strike="noStrike" cap="none">
                          <a:solidFill>
                            <a:schemeClr val="dk1"/>
                          </a:solidFill>
                          <a:latin typeface="Source Sans Pro"/>
                          <a:ea typeface="Source Sans Pro"/>
                          <a:cs typeface="Source Sans Pro"/>
                          <a:sym typeface="Source Sans Pro"/>
                        </a:rPr>
                        <a:t>Block 6</a:t>
                      </a:r>
                      <a:endParaRPr sz="1400" u="none" strike="noStrike" cap="none"/>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algn="l">
                        <a:lnSpc>
                          <a:spcPct val="115000"/>
                        </a:lnSpc>
                        <a:spcAft>
                          <a:spcPts val="800"/>
                        </a:spcAft>
                      </a:pPr>
                      <a:r>
                        <a:rPr lang="en-GB" sz="1400" kern="100" dirty="0">
                          <a:effectLst/>
                          <a:latin typeface="Aptos" panose="020B0004020202020204" pitchFamily="34" charset="0"/>
                          <a:ea typeface="Aptos" panose="020B0004020202020204" pitchFamily="34" charset="0"/>
                          <a:cs typeface="Times New Roman" panose="02020603050405020304" pitchFamily="18" charset="0"/>
                        </a:rPr>
                        <a:t>Catch up and review</a:t>
                      </a: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9">
          <a:extLst>
            <a:ext uri="{FF2B5EF4-FFF2-40B4-BE49-F238E27FC236}">
              <a16:creationId xmlns:a16="http://schemas.microsoft.com/office/drawing/2014/main" id="{9D58FCAF-4F42-3E2E-C29B-E926AA84615E}"/>
            </a:ext>
          </a:extLst>
        </p:cNvPr>
        <p:cNvGrpSpPr/>
        <p:nvPr/>
      </p:nvGrpSpPr>
      <p:grpSpPr>
        <a:xfrm>
          <a:off x="0" y="0"/>
          <a:ext cx="0" cy="0"/>
          <a:chOff x="0" y="0"/>
          <a:chExt cx="0" cy="0"/>
        </a:xfrm>
      </p:grpSpPr>
      <p:graphicFrame>
        <p:nvGraphicFramePr>
          <p:cNvPr id="60" name="Google Shape;60;p2">
            <a:extLst>
              <a:ext uri="{FF2B5EF4-FFF2-40B4-BE49-F238E27FC236}">
                <a16:creationId xmlns:a16="http://schemas.microsoft.com/office/drawing/2014/main" id="{384D1EE8-FFBD-8B3B-035E-989661FD43F3}"/>
              </a:ext>
            </a:extLst>
          </p:cNvPr>
          <p:cNvGraphicFramePr/>
          <p:nvPr>
            <p:extLst>
              <p:ext uri="{D42A27DB-BD31-4B8C-83A1-F6EECF244321}">
                <p14:modId xmlns:p14="http://schemas.microsoft.com/office/powerpoint/2010/main" val="2266769787"/>
              </p:ext>
            </p:extLst>
          </p:nvPr>
        </p:nvGraphicFramePr>
        <p:xfrm>
          <a:off x="253838" y="1022350"/>
          <a:ext cx="8636325" cy="3316070"/>
        </p:xfrm>
        <a:graphic>
          <a:graphicData uri="http://schemas.openxmlformats.org/drawingml/2006/table">
            <a:tbl>
              <a:tblPr>
                <a:noFill/>
                <a:tableStyleId>{A05AA2D6-AA0E-4F80-BA94-21210162B3E6}</a:tableStyleId>
              </a:tblPr>
              <a:tblGrid>
                <a:gridCol w="8636325">
                  <a:extLst>
                    <a:ext uri="{9D8B030D-6E8A-4147-A177-3AD203B41FA5}">
                      <a16:colId xmlns:a16="http://schemas.microsoft.com/office/drawing/2014/main" val="20000"/>
                    </a:ext>
                  </a:extLst>
                </a:gridCol>
              </a:tblGrid>
              <a:tr h="845950">
                <a:tc>
                  <a:txBody>
                    <a:bodyPr/>
                    <a:lstStyle/>
                    <a:p>
                      <a:pPr marL="0" marR="0" lvl="0" indent="0" algn="ctr" rtl="0">
                        <a:lnSpc>
                          <a:spcPct val="100000"/>
                        </a:lnSpc>
                        <a:spcBef>
                          <a:spcPts val="0"/>
                        </a:spcBef>
                        <a:spcAft>
                          <a:spcPts val="0"/>
                        </a:spcAft>
                        <a:buClr>
                          <a:srgbClr val="000000"/>
                        </a:buClr>
                        <a:buSzPts val="2200"/>
                        <a:buFont typeface="Arial"/>
                        <a:buNone/>
                      </a:pPr>
                      <a:r>
                        <a:rPr lang="en-GB" sz="2200" u="none" strike="noStrike" cap="none" dirty="0">
                          <a:latin typeface="Source Sans Pro"/>
                          <a:ea typeface="Source Sans Pro"/>
                          <a:cs typeface="Source Sans Pro"/>
                          <a:sym typeface="Source Sans Pro"/>
                        </a:rPr>
                        <a:t>Aim of French curriculum</a:t>
                      </a:r>
                      <a:endParaRPr sz="2200" u="none" strike="noStrike" cap="none" dirty="0">
                        <a:latin typeface="Source Sans Pro"/>
                        <a:ea typeface="Source Sans Pro"/>
                        <a:cs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801750">
                <a:tc>
                  <a:txBody>
                    <a:bodyPr/>
                    <a:lstStyle/>
                    <a:p>
                      <a:pPr marL="285750" marR="0" lvl="0" indent="-285750" algn="l" rtl="0">
                        <a:lnSpc>
                          <a:spcPct val="107916"/>
                        </a:lnSpc>
                        <a:spcBef>
                          <a:spcPts val="0"/>
                        </a:spcBef>
                        <a:spcAft>
                          <a:spcPts val="0"/>
                        </a:spcAft>
                        <a:buClr>
                          <a:schemeClr val="dk1"/>
                        </a:buClr>
                        <a:buSzPts val="1100"/>
                        <a:buFont typeface="Wingdings" panose="05000000000000000000" pitchFamily="2" charset="2"/>
                        <a:buChar char="q"/>
                      </a:pPr>
                      <a:r>
                        <a:rPr lang="en-GB" sz="1400" dirty="0">
                          <a:latin typeface="+mj-lt"/>
                        </a:rPr>
                        <a:t>A high-quality languages education should foster pupils’ curiosity and deepen their understanding of the world. The teaching should enable pupils to express their ideas and thoughts in another language and to understand and respond to its speakers, both in speech and in writing. It should also provide opportunities for them to communicate for practical purposes, learn new ways of thinking and read great literature in the original language. Language teaching should provide the foundation for learning further languages, equipping pupils to study and work in other countries.</a:t>
                      </a:r>
                    </a:p>
                    <a:p>
                      <a:pPr marL="285750" marR="0" lvl="0" indent="-285750" algn="l" rtl="0">
                        <a:lnSpc>
                          <a:spcPct val="107916"/>
                        </a:lnSpc>
                        <a:spcBef>
                          <a:spcPts val="0"/>
                        </a:spcBef>
                        <a:spcAft>
                          <a:spcPts val="0"/>
                        </a:spcAft>
                        <a:buClr>
                          <a:schemeClr val="dk1"/>
                        </a:buClr>
                        <a:buSzPts val="1100"/>
                        <a:buFont typeface="Wingdings" panose="05000000000000000000" pitchFamily="2" charset="2"/>
                        <a:buChar char="q"/>
                      </a:pPr>
                      <a:r>
                        <a:rPr lang="en-GB" sz="1400" dirty="0">
                          <a:latin typeface="+mj-lt"/>
                        </a:rPr>
                        <a:t>The teaching should provide an appropriate balance of spoken and written language and should lay the foundations for further foreign language teaching at key stage 3. It should enable pupils to understand and communicate ideas, facts and feelings in speech and writing, focused on familiar and routine matters, using their knowledge of phonology, grammatical structures and vocabulary</a:t>
                      </a:r>
                      <a:endParaRPr sz="1400" u="none" strike="noStrike" cap="none" dirty="0">
                        <a:latin typeface="+mj-lt"/>
                        <a:ea typeface="Source Sans Pro"/>
                        <a:cs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17392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3"/>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5200"/>
              <a:buNone/>
            </a:pPr>
            <a:r>
              <a:rPr lang="en-GB" dirty="0">
                <a:latin typeface="Source Sans Pro"/>
                <a:ea typeface="Source Sans Pro"/>
                <a:cs typeface="Source Sans Pro"/>
                <a:sym typeface="Source Sans Pro"/>
              </a:rPr>
              <a:t>Aspects of French </a:t>
            </a:r>
            <a:endParaRPr dirty="0">
              <a:latin typeface="Source Sans Pro"/>
              <a:ea typeface="Source Sans Pro"/>
              <a:cs typeface="Source Sans Pro"/>
              <a:sym typeface="Source Sans Pro"/>
            </a:endParaRPr>
          </a:p>
        </p:txBody>
      </p:sp>
      <p:sp>
        <p:nvSpPr>
          <p:cNvPr id="66" name="Google Shape;66;p3"/>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SzPts val="2800"/>
              <a:buNone/>
            </a:pPr>
            <a:r>
              <a:rPr lang="en-GB">
                <a:latin typeface="Source Sans Pro"/>
                <a:ea typeface="Source Sans Pro"/>
                <a:cs typeface="Source Sans Pro"/>
                <a:sym typeface="Source Sans Pro"/>
              </a:rPr>
              <a:t>Curriculum Themes</a:t>
            </a:r>
            <a:endParaRPr>
              <a:latin typeface="Source Sans Pro"/>
              <a:ea typeface="Source Sans Pro"/>
              <a:cs typeface="Source Sans Pro"/>
              <a:sym typeface="Source Sans Pr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graphicFrame>
        <p:nvGraphicFramePr>
          <p:cNvPr id="71" name="Google Shape;71;p4"/>
          <p:cNvGraphicFramePr/>
          <p:nvPr>
            <p:extLst>
              <p:ext uri="{D42A27DB-BD31-4B8C-83A1-F6EECF244321}">
                <p14:modId xmlns:p14="http://schemas.microsoft.com/office/powerpoint/2010/main" val="2140249966"/>
              </p:ext>
            </p:extLst>
          </p:nvPr>
        </p:nvGraphicFramePr>
        <p:xfrm>
          <a:off x="253837" y="273050"/>
          <a:ext cx="8636325" cy="4198300"/>
        </p:xfrm>
        <a:graphic>
          <a:graphicData uri="http://schemas.openxmlformats.org/drawingml/2006/table">
            <a:tbl>
              <a:tblPr>
                <a:noFill/>
                <a:tableStyleId>{A05AA2D6-AA0E-4F80-BA94-21210162B3E6}</a:tableStyleId>
              </a:tblPr>
              <a:tblGrid>
                <a:gridCol w="8636325">
                  <a:extLst>
                    <a:ext uri="{9D8B030D-6E8A-4147-A177-3AD203B41FA5}">
                      <a16:colId xmlns:a16="http://schemas.microsoft.com/office/drawing/2014/main" val="20000"/>
                    </a:ext>
                  </a:extLst>
                </a:gridCol>
              </a:tblGrid>
              <a:tr h="676175">
                <a:tc>
                  <a:txBody>
                    <a:bodyPr/>
                    <a:lstStyle/>
                    <a:p>
                      <a:pPr marL="0" marR="0" lvl="0" indent="0" algn="ctr" rtl="0">
                        <a:lnSpc>
                          <a:spcPct val="100000"/>
                        </a:lnSpc>
                        <a:spcBef>
                          <a:spcPts val="0"/>
                        </a:spcBef>
                        <a:spcAft>
                          <a:spcPts val="0"/>
                        </a:spcAft>
                        <a:buClr>
                          <a:srgbClr val="000000"/>
                        </a:buClr>
                        <a:buSzPts val="2200"/>
                        <a:buFont typeface="Arial"/>
                        <a:buNone/>
                      </a:pPr>
                      <a:r>
                        <a:rPr lang="en-GB" sz="2200" u="none" strike="noStrike" cap="none" dirty="0">
                          <a:latin typeface="Source Sans Pro"/>
                          <a:ea typeface="Source Sans Pro"/>
                          <a:cs typeface="Source Sans Pro"/>
                          <a:sym typeface="Source Sans Pro"/>
                        </a:rPr>
                        <a:t>Aspects of French curriculum</a:t>
                      </a:r>
                      <a:endParaRPr sz="2200" u="none" strike="noStrike" cap="none" dirty="0">
                        <a:latin typeface="Source Sans Pro"/>
                        <a:ea typeface="Source Sans Pro"/>
                        <a:cs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44275">
                <a:tc>
                  <a:txBody>
                    <a:bodyPr/>
                    <a:lstStyle/>
                    <a:p>
                      <a:pPr marL="0" marR="0" lvl="0" indent="0" algn="l" rtl="0">
                        <a:lnSpc>
                          <a:spcPct val="115000"/>
                        </a:lnSpc>
                        <a:spcBef>
                          <a:spcPts val="0"/>
                        </a:spcBef>
                        <a:spcAft>
                          <a:spcPts val="0"/>
                        </a:spcAft>
                        <a:buClr>
                          <a:srgbClr val="000000"/>
                        </a:buClr>
                        <a:buSzPts val="1800"/>
                        <a:buFont typeface="Arial"/>
                        <a:buNone/>
                      </a:pPr>
                      <a:r>
                        <a:rPr lang="en-GB" sz="2400" u="none" strike="noStrike" cap="none" dirty="0">
                          <a:latin typeface="Source Sans Pro"/>
                          <a:ea typeface="Source Sans Pro"/>
                          <a:cs typeface="Source Sans Pro"/>
                          <a:sym typeface="Source Sans Pro"/>
                        </a:rPr>
                        <a:t>In the French curriculum </a:t>
                      </a:r>
                      <a:r>
                        <a:rPr lang="en-GB" sz="2400" dirty="0"/>
                        <a:t>three knowledge strands can be seen. In each unit, children will then draw upon this knowledge in order to comprehend and produce language to help them achieve the aims of the National curriculum. </a:t>
                      </a:r>
                      <a:endParaRPr sz="2400" u="none" strike="noStrike" cap="none" dirty="0">
                        <a:latin typeface="Source Sans Pro"/>
                        <a:ea typeface="Source Sans Pro"/>
                        <a:cs typeface="Source Sans Pro"/>
                        <a:sym typeface="Source Sans Pro"/>
                      </a:endParaRPr>
                    </a:p>
                    <a:p>
                      <a:pPr marL="0" marR="0" lvl="0" indent="0" algn="l" rtl="0">
                        <a:lnSpc>
                          <a:spcPct val="115000"/>
                        </a:lnSpc>
                        <a:spcBef>
                          <a:spcPts val="0"/>
                        </a:spcBef>
                        <a:spcAft>
                          <a:spcPts val="0"/>
                        </a:spcAft>
                        <a:buClr>
                          <a:srgbClr val="000000"/>
                        </a:buClr>
                        <a:buSzPts val="1800"/>
                        <a:buFont typeface="Arial"/>
                        <a:buNone/>
                      </a:pPr>
                      <a:endParaRPr sz="2400" u="none" strike="noStrike" cap="none" dirty="0">
                        <a:latin typeface="Source Sans Pro"/>
                        <a:ea typeface="Source Sans Pro"/>
                        <a:cs typeface="Source Sans Pro"/>
                        <a:sym typeface="Source Sans Pro"/>
                      </a:endParaRPr>
                    </a:p>
                    <a:p>
                      <a:pPr marL="0" marR="0" lvl="0" indent="0" algn="l" rtl="0">
                        <a:lnSpc>
                          <a:spcPct val="115000"/>
                        </a:lnSpc>
                        <a:spcBef>
                          <a:spcPts val="0"/>
                        </a:spcBef>
                        <a:spcAft>
                          <a:spcPts val="0"/>
                        </a:spcAft>
                        <a:buClr>
                          <a:srgbClr val="000000"/>
                        </a:buClr>
                        <a:buSzPts val="1800"/>
                        <a:buFont typeface="Arial"/>
                        <a:buNone/>
                      </a:pPr>
                      <a:r>
                        <a:rPr lang="en-GB" sz="2400" u="none" strike="noStrike" cap="none" dirty="0">
                          <a:latin typeface="Source Sans Pro"/>
                          <a:ea typeface="Source Sans Pro"/>
                          <a:cs typeface="Source Sans Pro"/>
                          <a:sym typeface="Source Sans Pro"/>
                        </a:rPr>
                        <a:t>The 3 main strands of computing knowledge are:</a:t>
                      </a:r>
                      <a:endParaRPr sz="2400" u="none" strike="noStrike" cap="none" dirty="0">
                        <a:latin typeface="Source Sans Pro"/>
                        <a:ea typeface="Source Sans Pro"/>
                        <a:cs typeface="Source Sans Pro"/>
                        <a:sym typeface="Source Sans Pro"/>
                      </a:endParaRPr>
                    </a:p>
                    <a:p>
                      <a:pPr marL="0" marR="0" lvl="0" indent="0" algn="l" rtl="0">
                        <a:lnSpc>
                          <a:spcPct val="115000"/>
                        </a:lnSpc>
                        <a:spcBef>
                          <a:spcPts val="0"/>
                        </a:spcBef>
                        <a:spcAft>
                          <a:spcPts val="0"/>
                        </a:spcAft>
                        <a:buClr>
                          <a:srgbClr val="000000"/>
                        </a:buClr>
                        <a:buSzPts val="1800"/>
                        <a:buFont typeface="Arial"/>
                        <a:buNone/>
                      </a:pPr>
                      <a:endParaRPr sz="2400" u="none" strike="noStrike" cap="none" dirty="0">
                        <a:latin typeface="Source Sans Pro"/>
                        <a:ea typeface="Source Sans Pro"/>
                        <a:cs typeface="Source Sans Pro"/>
                        <a:sym typeface="Source Sans Pro"/>
                      </a:endParaRPr>
                    </a:p>
                    <a:p>
                      <a:pPr marL="0" marR="0" lvl="0" indent="0" algn="l" rtl="0">
                        <a:lnSpc>
                          <a:spcPct val="115000"/>
                        </a:lnSpc>
                        <a:spcBef>
                          <a:spcPts val="0"/>
                        </a:spcBef>
                        <a:spcAft>
                          <a:spcPts val="0"/>
                        </a:spcAft>
                        <a:buClr>
                          <a:schemeClr val="dk1"/>
                        </a:buClr>
                        <a:buSzPts val="1100"/>
                        <a:buFont typeface="Arial"/>
                        <a:buNone/>
                      </a:pPr>
                      <a:r>
                        <a:rPr lang="en-GB" sz="2400" u="none" strike="noStrike" cap="none" dirty="0">
                          <a:solidFill>
                            <a:srgbClr val="FF0000"/>
                          </a:solidFill>
                          <a:latin typeface="Source Sans Pro"/>
                          <a:ea typeface="Source Sans Pro"/>
                          <a:cs typeface="Source Sans Pro"/>
                          <a:sym typeface="Source Sans Pro"/>
                        </a:rPr>
                        <a:t>Phonics, </a:t>
                      </a:r>
                      <a:r>
                        <a:rPr lang="en-GB" sz="2400" u="none" strike="noStrike" cap="none" dirty="0">
                          <a:solidFill>
                            <a:srgbClr val="0070C0"/>
                          </a:solidFill>
                          <a:latin typeface="Source Sans Pro"/>
                          <a:ea typeface="Source Sans Pro"/>
                          <a:cs typeface="Source Sans Pro"/>
                          <a:sym typeface="Source Sans Pro"/>
                        </a:rPr>
                        <a:t>vocabulary</a:t>
                      </a:r>
                      <a:r>
                        <a:rPr lang="en-GB" sz="2400" u="none" strike="noStrike" cap="none" dirty="0">
                          <a:solidFill>
                            <a:srgbClr val="FF0000"/>
                          </a:solidFill>
                          <a:latin typeface="Source Sans Pro"/>
                          <a:ea typeface="Source Sans Pro"/>
                          <a:cs typeface="Source Sans Pro"/>
                          <a:sym typeface="Source Sans Pro"/>
                        </a:rPr>
                        <a:t> </a:t>
                      </a:r>
                      <a:r>
                        <a:rPr lang="en-GB" sz="2400" u="none" strike="noStrike" cap="none" dirty="0">
                          <a:solidFill>
                            <a:schemeClr val="tx1"/>
                          </a:solidFill>
                          <a:latin typeface="Source Sans Pro"/>
                          <a:ea typeface="Source Sans Pro"/>
                          <a:cs typeface="Source Sans Pro"/>
                          <a:sym typeface="Source Sans Pro"/>
                        </a:rPr>
                        <a:t>and</a:t>
                      </a:r>
                      <a:r>
                        <a:rPr lang="en-GB" sz="2400" u="none" strike="noStrike" cap="none" dirty="0">
                          <a:solidFill>
                            <a:srgbClr val="FF0000"/>
                          </a:solidFill>
                          <a:latin typeface="Source Sans Pro"/>
                          <a:ea typeface="Source Sans Pro"/>
                          <a:cs typeface="Source Sans Pro"/>
                          <a:sym typeface="Source Sans Pro"/>
                        </a:rPr>
                        <a:t> </a:t>
                      </a:r>
                      <a:r>
                        <a:rPr lang="en-GB" sz="2400" u="none" strike="noStrike" cap="none" dirty="0">
                          <a:solidFill>
                            <a:srgbClr val="00B050"/>
                          </a:solidFill>
                          <a:latin typeface="Source Sans Pro"/>
                          <a:ea typeface="Source Sans Pro"/>
                          <a:cs typeface="Source Sans Pro"/>
                          <a:sym typeface="Source Sans Pro"/>
                        </a:rPr>
                        <a:t>grammar.</a:t>
                      </a:r>
                      <a:endParaRPr sz="2400" u="none" strike="noStrike" cap="none" dirty="0">
                        <a:solidFill>
                          <a:srgbClr val="00B050"/>
                        </a:solidFill>
                        <a:latin typeface="Source Sans Pro"/>
                        <a:ea typeface="Source Sans Pro"/>
                        <a:cs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graphicFrame>
        <p:nvGraphicFramePr>
          <p:cNvPr id="76" name="Google Shape;76;p5"/>
          <p:cNvGraphicFramePr/>
          <p:nvPr>
            <p:extLst>
              <p:ext uri="{D42A27DB-BD31-4B8C-83A1-F6EECF244321}">
                <p14:modId xmlns:p14="http://schemas.microsoft.com/office/powerpoint/2010/main" val="465029399"/>
              </p:ext>
            </p:extLst>
          </p:nvPr>
        </p:nvGraphicFramePr>
        <p:xfrm>
          <a:off x="325399" y="167068"/>
          <a:ext cx="8636325" cy="2505904"/>
        </p:xfrm>
        <a:graphic>
          <a:graphicData uri="http://schemas.openxmlformats.org/drawingml/2006/table">
            <a:tbl>
              <a:tblPr>
                <a:noFill/>
                <a:tableStyleId>{A05AA2D6-AA0E-4F80-BA94-21210162B3E6}</a:tableStyleId>
              </a:tblPr>
              <a:tblGrid>
                <a:gridCol w="8636325">
                  <a:extLst>
                    <a:ext uri="{9D8B030D-6E8A-4147-A177-3AD203B41FA5}">
                      <a16:colId xmlns:a16="http://schemas.microsoft.com/office/drawing/2014/main" val="20000"/>
                    </a:ext>
                  </a:extLst>
                </a:gridCol>
              </a:tblGrid>
              <a:tr h="580355">
                <a:tc>
                  <a:txBody>
                    <a:bodyPr/>
                    <a:lstStyle/>
                    <a:p>
                      <a:pPr marL="0" marR="0" lvl="0" indent="0" algn="ctr" rtl="0">
                        <a:lnSpc>
                          <a:spcPct val="100000"/>
                        </a:lnSpc>
                        <a:spcBef>
                          <a:spcPts val="0"/>
                        </a:spcBef>
                        <a:spcAft>
                          <a:spcPts val="0"/>
                        </a:spcAft>
                        <a:buClr>
                          <a:srgbClr val="000000"/>
                        </a:buClr>
                        <a:buSzPts val="2200"/>
                        <a:buFont typeface="Arial"/>
                        <a:buNone/>
                      </a:pPr>
                      <a:r>
                        <a:rPr lang="en-GB" sz="2200" b="1" u="none" strike="noStrike" cap="none" dirty="0">
                          <a:solidFill>
                            <a:srgbClr val="FF0000"/>
                          </a:solidFill>
                          <a:latin typeface="Source Sans Pro"/>
                          <a:ea typeface="Source Sans Pro"/>
                          <a:sym typeface="Source Sans Pro"/>
                        </a:rPr>
                        <a:t>Phonics National Curriculum</a:t>
                      </a:r>
                    </a:p>
                    <a:p>
                      <a:pPr marL="0" marR="0" lvl="0" indent="0" algn="ctr" rtl="0">
                        <a:lnSpc>
                          <a:spcPct val="100000"/>
                        </a:lnSpc>
                        <a:spcBef>
                          <a:spcPts val="0"/>
                        </a:spcBef>
                        <a:spcAft>
                          <a:spcPts val="0"/>
                        </a:spcAft>
                        <a:buClr>
                          <a:srgbClr val="000000"/>
                        </a:buClr>
                        <a:buSzPts val="2200"/>
                        <a:buFont typeface="Arial"/>
                        <a:buNone/>
                      </a:pPr>
                      <a:r>
                        <a:rPr lang="en-GB" sz="1400" b="0" i="0" u="none" strike="noStrike" cap="none" dirty="0">
                          <a:solidFill>
                            <a:srgbClr val="000000"/>
                          </a:solidFill>
                          <a:effectLst/>
                          <a:latin typeface="Arial"/>
                          <a:ea typeface="Arial"/>
                          <a:cs typeface="Arial"/>
                          <a:sym typeface="Arial"/>
                        </a:rPr>
                        <a:t>The study of computers and algorithmic processes, including their principles, their hardware and software designs, their applications, and their impact on society.</a:t>
                      </a:r>
                      <a:endParaRPr sz="1400" b="0" u="none" strike="noStrike" cap="none" dirty="0">
                        <a:solidFill>
                          <a:srgbClr val="FF0000"/>
                        </a:solidFill>
                        <a:latin typeface="Source Sans Pro"/>
                        <a:ea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44275">
                <a:tc>
                  <a:txBody>
                    <a:bodyPr/>
                    <a:lstStyle/>
                    <a:p>
                      <a:pPr marL="285750" marR="0" lvl="0" indent="-285750" algn="l" rtl="0">
                        <a:lnSpc>
                          <a:spcPct val="115000"/>
                        </a:lnSpc>
                        <a:spcBef>
                          <a:spcPts val="0"/>
                        </a:spcBef>
                        <a:spcAft>
                          <a:spcPts val="0"/>
                        </a:spcAft>
                        <a:buClr>
                          <a:srgbClr val="000000"/>
                        </a:buClr>
                        <a:buSzPts val="1800"/>
                        <a:buFont typeface="Wingdings" panose="05000000000000000000" pitchFamily="2" charset="2"/>
                        <a:buChar char="q"/>
                      </a:pPr>
                      <a:r>
                        <a:rPr lang="en-GB" sz="1600" dirty="0"/>
                        <a:t>A comprehensive French phonics programme has been embedded into the Kapow Primary French scheme ensuring the explicit teaching of critical phonemes focuses on both pronunciation and the sound-spelling link. Our ‘Mouth mechanics’ pupil videos, which native speakers present, support this learning by including an in-depth look at the shape of the mouth when creating each phoneme.</a:t>
                      </a: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
          <a:extLst>
            <a:ext uri="{FF2B5EF4-FFF2-40B4-BE49-F238E27FC236}">
              <a16:creationId xmlns:a16="http://schemas.microsoft.com/office/drawing/2014/main" id="{DE07D251-B62F-F714-EE6C-00DE98928017}"/>
            </a:ext>
          </a:extLst>
        </p:cNvPr>
        <p:cNvGrpSpPr/>
        <p:nvPr/>
      </p:nvGrpSpPr>
      <p:grpSpPr>
        <a:xfrm>
          <a:off x="0" y="0"/>
          <a:ext cx="0" cy="0"/>
          <a:chOff x="0" y="0"/>
          <a:chExt cx="0" cy="0"/>
        </a:xfrm>
      </p:grpSpPr>
      <p:graphicFrame>
        <p:nvGraphicFramePr>
          <p:cNvPr id="76" name="Google Shape;76;p5">
            <a:extLst>
              <a:ext uri="{FF2B5EF4-FFF2-40B4-BE49-F238E27FC236}">
                <a16:creationId xmlns:a16="http://schemas.microsoft.com/office/drawing/2014/main" id="{4CDAC75A-B6DB-8A74-EC25-15278FDDEC6F}"/>
              </a:ext>
            </a:extLst>
          </p:cNvPr>
          <p:cNvGraphicFramePr/>
          <p:nvPr>
            <p:extLst>
              <p:ext uri="{D42A27DB-BD31-4B8C-83A1-F6EECF244321}">
                <p14:modId xmlns:p14="http://schemas.microsoft.com/office/powerpoint/2010/main" val="4029601102"/>
              </p:ext>
            </p:extLst>
          </p:nvPr>
        </p:nvGraphicFramePr>
        <p:xfrm>
          <a:off x="325399" y="167068"/>
          <a:ext cx="8636325" cy="2368681"/>
        </p:xfrm>
        <a:graphic>
          <a:graphicData uri="http://schemas.openxmlformats.org/drawingml/2006/table">
            <a:tbl>
              <a:tblPr>
                <a:noFill/>
                <a:tableStyleId>{A05AA2D6-AA0E-4F80-BA94-21210162B3E6}</a:tableStyleId>
              </a:tblPr>
              <a:tblGrid>
                <a:gridCol w="8636325">
                  <a:extLst>
                    <a:ext uri="{9D8B030D-6E8A-4147-A177-3AD203B41FA5}">
                      <a16:colId xmlns:a16="http://schemas.microsoft.com/office/drawing/2014/main" val="20000"/>
                    </a:ext>
                  </a:extLst>
                </a:gridCol>
              </a:tblGrid>
              <a:tr h="580355">
                <a:tc>
                  <a:txBody>
                    <a:bodyPr/>
                    <a:lstStyle/>
                    <a:p>
                      <a:pPr marL="0" marR="0" lvl="0" indent="0" algn="ctr" rtl="0">
                        <a:lnSpc>
                          <a:spcPct val="100000"/>
                        </a:lnSpc>
                        <a:spcBef>
                          <a:spcPts val="0"/>
                        </a:spcBef>
                        <a:spcAft>
                          <a:spcPts val="0"/>
                        </a:spcAft>
                        <a:buClr>
                          <a:srgbClr val="000000"/>
                        </a:buClr>
                        <a:buSzPts val="2200"/>
                        <a:buFont typeface="Arial"/>
                        <a:buNone/>
                      </a:pPr>
                      <a:r>
                        <a:rPr lang="en-GB" sz="2200" b="1" u="none" strike="noStrike" cap="none" dirty="0">
                          <a:solidFill>
                            <a:srgbClr val="FF0000"/>
                          </a:solidFill>
                          <a:latin typeface="Source Sans Pro"/>
                          <a:ea typeface="Source Sans Pro"/>
                          <a:sym typeface="Source Sans Pro"/>
                        </a:rPr>
                        <a:t>Phonics National Curriculum</a:t>
                      </a:r>
                    </a:p>
                    <a:p>
                      <a:pPr marL="0" marR="0" lvl="0" indent="0" algn="ctr" rtl="0">
                        <a:lnSpc>
                          <a:spcPct val="100000"/>
                        </a:lnSpc>
                        <a:spcBef>
                          <a:spcPts val="0"/>
                        </a:spcBef>
                        <a:spcAft>
                          <a:spcPts val="0"/>
                        </a:spcAft>
                        <a:buClr>
                          <a:srgbClr val="000000"/>
                        </a:buClr>
                        <a:buSzPts val="2200"/>
                        <a:buFont typeface="Arial"/>
                        <a:buNone/>
                      </a:pPr>
                      <a:r>
                        <a:rPr lang="en-GB" sz="1400" b="0" i="0" u="none" strike="noStrike" cap="none" dirty="0">
                          <a:solidFill>
                            <a:srgbClr val="000000"/>
                          </a:solidFill>
                          <a:effectLst/>
                          <a:latin typeface="Arial"/>
                          <a:ea typeface="Arial"/>
                          <a:cs typeface="Arial"/>
                          <a:sym typeface="Arial"/>
                        </a:rPr>
                        <a:t>The study of computers and algorithmic processes, including their principles, their hardware and software designs, their applications, and their impact on society.</a:t>
                      </a:r>
                      <a:endParaRPr sz="1400" b="0" u="none" strike="noStrike" cap="none" dirty="0">
                        <a:solidFill>
                          <a:srgbClr val="FF0000"/>
                        </a:solidFill>
                        <a:latin typeface="Source Sans Pro"/>
                        <a:ea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44275">
                <a:tc>
                  <a:txBody>
                    <a:bodyPr/>
                    <a:lstStyle/>
                    <a:p>
                      <a:pPr marL="285750" marR="0" lvl="0" indent="-285750" algn="l" rtl="0">
                        <a:lnSpc>
                          <a:spcPct val="115000"/>
                        </a:lnSpc>
                        <a:spcBef>
                          <a:spcPts val="0"/>
                        </a:spcBef>
                        <a:spcAft>
                          <a:spcPts val="0"/>
                        </a:spcAft>
                        <a:buClr>
                          <a:srgbClr val="000000"/>
                        </a:buClr>
                        <a:buSzPts val="1800"/>
                        <a:buFont typeface="Wingdings" panose="05000000000000000000" pitchFamily="2" charset="2"/>
                        <a:buChar char="q"/>
                      </a:pPr>
                      <a:r>
                        <a:rPr lang="en-GB" sz="1800" dirty="0"/>
                        <a:t>Explore the patterns and sounds of language through songs and rhymes and link the spelling, sound and meaning of words.</a:t>
                      </a:r>
                    </a:p>
                    <a:p>
                      <a:pPr marL="285750" marR="0" lvl="0" indent="-285750" algn="l" rtl="0">
                        <a:lnSpc>
                          <a:spcPct val="115000"/>
                        </a:lnSpc>
                        <a:spcBef>
                          <a:spcPts val="0"/>
                        </a:spcBef>
                        <a:spcAft>
                          <a:spcPts val="0"/>
                        </a:spcAft>
                        <a:buClr>
                          <a:srgbClr val="000000"/>
                        </a:buClr>
                        <a:buSzPts val="1800"/>
                        <a:buFont typeface="Wingdings" panose="05000000000000000000" pitchFamily="2" charset="2"/>
                        <a:buChar char="q"/>
                      </a:pPr>
                      <a:r>
                        <a:rPr lang="en-GB" sz="1800" dirty="0"/>
                        <a:t>Develop accurate pronunciation and intonation so that others understand when they are reading aloud or using familiar words and phrases. </a:t>
                      </a:r>
                      <a:endParaRPr sz="1800" u="none" strike="noStrike" cap="none" dirty="0">
                        <a:solidFill>
                          <a:srgbClr val="FF0000"/>
                        </a:solidFill>
                        <a:latin typeface="Source Sans Pro"/>
                        <a:ea typeface="Source Sans Pro"/>
                        <a:cs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5080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graphicFrame>
        <p:nvGraphicFramePr>
          <p:cNvPr id="81" name="Google Shape;81;p6"/>
          <p:cNvGraphicFramePr/>
          <p:nvPr>
            <p:extLst>
              <p:ext uri="{D42A27DB-BD31-4B8C-83A1-F6EECF244321}">
                <p14:modId xmlns:p14="http://schemas.microsoft.com/office/powerpoint/2010/main" val="1458892094"/>
              </p:ext>
            </p:extLst>
          </p:nvPr>
        </p:nvGraphicFramePr>
        <p:xfrm>
          <a:off x="198166" y="497522"/>
          <a:ext cx="8636325" cy="3996055"/>
        </p:xfrm>
        <a:graphic>
          <a:graphicData uri="http://schemas.openxmlformats.org/drawingml/2006/table">
            <a:tbl>
              <a:tblPr>
                <a:noFill/>
                <a:tableStyleId>{A05AA2D6-AA0E-4F80-BA94-21210162B3E6}</a:tableStyleId>
              </a:tblPr>
              <a:tblGrid>
                <a:gridCol w="8636325">
                  <a:extLst>
                    <a:ext uri="{9D8B030D-6E8A-4147-A177-3AD203B41FA5}">
                      <a16:colId xmlns:a16="http://schemas.microsoft.com/office/drawing/2014/main" val="20000"/>
                    </a:ext>
                  </a:extLst>
                </a:gridCol>
              </a:tblGrid>
              <a:tr h="1344325">
                <a:tc>
                  <a:txBody>
                    <a:bodyPr/>
                    <a:lstStyle/>
                    <a:p>
                      <a:pPr marL="0" marR="0" lvl="0" indent="0" algn="ctr" rtl="0">
                        <a:lnSpc>
                          <a:spcPct val="100000"/>
                        </a:lnSpc>
                        <a:spcBef>
                          <a:spcPts val="0"/>
                        </a:spcBef>
                        <a:spcAft>
                          <a:spcPts val="0"/>
                        </a:spcAft>
                        <a:buClr>
                          <a:srgbClr val="000000"/>
                        </a:buClr>
                        <a:buSzPts val="2200"/>
                        <a:buFont typeface="Arial"/>
                        <a:buNone/>
                      </a:pPr>
                      <a:r>
                        <a:rPr lang="en-GB" sz="2200" b="1" u="none" strike="noStrike" cap="none" dirty="0">
                          <a:solidFill>
                            <a:srgbClr val="4A86E8"/>
                          </a:solidFill>
                          <a:latin typeface="Source Sans Pro"/>
                          <a:ea typeface="Source Sans Pro"/>
                          <a:sym typeface="Source Sans Pro"/>
                        </a:rPr>
                        <a:t>Vocabulary National Curriculum</a:t>
                      </a:r>
                    </a:p>
                    <a:p>
                      <a:pPr marL="0" marR="0" lvl="0" indent="0" algn="ctr" rtl="0">
                        <a:lnSpc>
                          <a:spcPct val="100000"/>
                        </a:lnSpc>
                        <a:spcBef>
                          <a:spcPts val="0"/>
                        </a:spcBef>
                        <a:spcAft>
                          <a:spcPts val="0"/>
                        </a:spcAft>
                        <a:buClr>
                          <a:srgbClr val="000000"/>
                        </a:buClr>
                        <a:buSzPts val="2200"/>
                        <a:buFont typeface="Arial"/>
                        <a:buNone/>
                      </a:pPr>
                      <a:endParaRPr sz="1400" b="1" u="none" strike="noStrike" cap="none" dirty="0">
                        <a:solidFill>
                          <a:srgbClr val="4A86E8"/>
                        </a:solidFill>
                        <a:latin typeface="Source Sans Pro"/>
                        <a:ea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44275">
                <a:tc>
                  <a:txBody>
                    <a:bodyPr/>
                    <a:lstStyle/>
                    <a:p>
                      <a:pPr marL="0" marR="0" lvl="0" indent="0" algn="ctr" rtl="0">
                        <a:lnSpc>
                          <a:spcPct val="100000"/>
                        </a:lnSpc>
                        <a:spcBef>
                          <a:spcPts val="0"/>
                        </a:spcBef>
                        <a:spcAft>
                          <a:spcPts val="0"/>
                        </a:spcAft>
                        <a:buClr>
                          <a:srgbClr val="000000"/>
                        </a:buClr>
                        <a:buSzPts val="1800"/>
                        <a:buFont typeface="Wingdings" panose="05000000000000000000" pitchFamily="2" charset="2"/>
                        <a:buNone/>
                      </a:pPr>
                      <a:r>
                        <a:rPr lang="en-GB" sz="1800" dirty="0"/>
                        <a:t>As the Ofsted research review recommended, the Kapow Primary French scheme systematically introduces the most commonly used words, especially simple and common verbs. It then provides opportunities for students to revisit previously-learned vocabulary in different contexts. This approach allows the children to commit these key words to their long-term memory. Many topic words are also introduced in order to provide a variety of meaningful contexts; however, less attention is given to memorizing these. Our lessons are designed to ensure that each time new vocabulary is introduced, the pupils have an opportunity to use it in language comprehension and production activities.</a:t>
                      </a:r>
                      <a:endParaRPr sz="1800" u="none" strike="noStrike" cap="none" dirty="0">
                        <a:solidFill>
                          <a:srgbClr val="FF0000"/>
                        </a:solidFill>
                        <a:latin typeface="Source Sans Pro"/>
                        <a:ea typeface="Source Sans Pro"/>
                        <a:cs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0">
          <a:extLst>
            <a:ext uri="{FF2B5EF4-FFF2-40B4-BE49-F238E27FC236}">
              <a16:creationId xmlns:a16="http://schemas.microsoft.com/office/drawing/2014/main" id="{450A8086-84C4-A3D9-B998-A9F4D3041C46}"/>
            </a:ext>
          </a:extLst>
        </p:cNvPr>
        <p:cNvGrpSpPr/>
        <p:nvPr/>
      </p:nvGrpSpPr>
      <p:grpSpPr>
        <a:xfrm>
          <a:off x="0" y="0"/>
          <a:ext cx="0" cy="0"/>
          <a:chOff x="0" y="0"/>
          <a:chExt cx="0" cy="0"/>
        </a:xfrm>
      </p:grpSpPr>
      <p:graphicFrame>
        <p:nvGraphicFramePr>
          <p:cNvPr id="81" name="Google Shape;81;p6">
            <a:extLst>
              <a:ext uri="{FF2B5EF4-FFF2-40B4-BE49-F238E27FC236}">
                <a16:creationId xmlns:a16="http://schemas.microsoft.com/office/drawing/2014/main" id="{AD3D80CC-47D3-1C15-4E3B-3DA269020E10}"/>
              </a:ext>
            </a:extLst>
          </p:cNvPr>
          <p:cNvGraphicFramePr/>
          <p:nvPr>
            <p:extLst>
              <p:ext uri="{D42A27DB-BD31-4B8C-83A1-F6EECF244321}">
                <p14:modId xmlns:p14="http://schemas.microsoft.com/office/powerpoint/2010/main" val="149625319"/>
              </p:ext>
            </p:extLst>
          </p:nvPr>
        </p:nvGraphicFramePr>
        <p:xfrm>
          <a:off x="198166" y="497522"/>
          <a:ext cx="8636325" cy="3447415"/>
        </p:xfrm>
        <a:graphic>
          <a:graphicData uri="http://schemas.openxmlformats.org/drawingml/2006/table">
            <a:tbl>
              <a:tblPr>
                <a:noFill/>
                <a:tableStyleId>{A05AA2D6-AA0E-4F80-BA94-21210162B3E6}</a:tableStyleId>
              </a:tblPr>
              <a:tblGrid>
                <a:gridCol w="8636325">
                  <a:extLst>
                    <a:ext uri="{9D8B030D-6E8A-4147-A177-3AD203B41FA5}">
                      <a16:colId xmlns:a16="http://schemas.microsoft.com/office/drawing/2014/main" val="20000"/>
                    </a:ext>
                  </a:extLst>
                </a:gridCol>
              </a:tblGrid>
              <a:tr h="1344325">
                <a:tc>
                  <a:txBody>
                    <a:bodyPr/>
                    <a:lstStyle/>
                    <a:p>
                      <a:pPr marL="0" marR="0" lvl="0" indent="0" algn="ctr" rtl="0">
                        <a:lnSpc>
                          <a:spcPct val="100000"/>
                        </a:lnSpc>
                        <a:spcBef>
                          <a:spcPts val="0"/>
                        </a:spcBef>
                        <a:spcAft>
                          <a:spcPts val="0"/>
                        </a:spcAft>
                        <a:buClr>
                          <a:srgbClr val="000000"/>
                        </a:buClr>
                        <a:buSzPts val="2200"/>
                        <a:buFont typeface="Arial"/>
                        <a:buNone/>
                      </a:pPr>
                      <a:r>
                        <a:rPr lang="en-GB" sz="2200" b="1" u="none" strike="noStrike" cap="none" dirty="0">
                          <a:solidFill>
                            <a:srgbClr val="4A86E8"/>
                          </a:solidFill>
                          <a:latin typeface="Source Sans Pro"/>
                          <a:ea typeface="Source Sans Pro"/>
                          <a:sym typeface="Source Sans Pro"/>
                        </a:rPr>
                        <a:t>Vocabulary National Curriculum</a:t>
                      </a:r>
                    </a:p>
                    <a:p>
                      <a:pPr marL="0" marR="0" lvl="0" indent="0" algn="ctr" defTabSz="914400" rtl="0" eaLnBrk="1" fontAlgn="auto" latinLnBrk="0" hangingPunct="1">
                        <a:lnSpc>
                          <a:spcPct val="100000"/>
                        </a:lnSpc>
                        <a:spcBef>
                          <a:spcPts val="0"/>
                        </a:spcBef>
                        <a:spcAft>
                          <a:spcPts val="0"/>
                        </a:spcAft>
                        <a:buClr>
                          <a:srgbClr val="000000"/>
                        </a:buClr>
                        <a:buSzPts val="2200"/>
                        <a:buFont typeface="Arial"/>
                        <a:buNone/>
                        <a:tabLst/>
                        <a:defRPr/>
                      </a:pPr>
                      <a:r>
                        <a:rPr lang="en-GB" sz="1400" b="0" i="0" u="none" strike="noStrike" cap="none" dirty="0">
                          <a:solidFill>
                            <a:srgbClr val="000000"/>
                          </a:solidFill>
                          <a:effectLst/>
                          <a:latin typeface="Arial"/>
                          <a:ea typeface="Arial"/>
                          <a:cs typeface="Arial"/>
                          <a:sym typeface="Arial"/>
                        </a:rPr>
                        <a:t>The study, use, and development of </a:t>
                      </a:r>
                      <a:r>
                        <a:rPr lang="en-GB" sz="1400" b="1" i="0" u="none" strike="noStrike" cap="none" dirty="0">
                          <a:solidFill>
                            <a:srgbClr val="000000"/>
                          </a:solidFill>
                          <a:effectLst/>
                          <a:latin typeface="Arial"/>
                          <a:ea typeface="Arial"/>
                          <a:cs typeface="Arial"/>
                          <a:sym typeface="Arial"/>
                        </a:rPr>
                        <a:t>computer systems</a:t>
                      </a:r>
                      <a:r>
                        <a:rPr lang="en-GB" sz="1400" b="0" i="0" u="none" strike="noStrike" cap="none" dirty="0">
                          <a:solidFill>
                            <a:srgbClr val="000000"/>
                          </a:solidFill>
                          <a:effectLst/>
                          <a:latin typeface="Arial"/>
                          <a:ea typeface="Arial"/>
                          <a:cs typeface="Arial"/>
                          <a:sym typeface="Arial"/>
                        </a:rPr>
                        <a:t> for storing, processing, retrieving, and sending information.</a:t>
                      </a:r>
                    </a:p>
                    <a:p>
                      <a:pPr marL="0" marR="0" lvl="0" indent="0" algn="ctr" rtl="0">
                        <a:lnSpc>
                          <a:spcPct val="100000"/>
                        </a:lnSpc>
                        <a:spcBef>
                          <a:spcPts val="0"/>
                        </a:spcBef>
                        <a:spcAft>
                          <a:spcPts val="0"/>
                        </a:spcAft>
                        <a:buClr>
                          <a:srgbClr val="000000"/>
                        </a:buClr>
                        <a:buSzPts val="2200"/>
                        <a:buFont typeface="Arial"/>
                        <a:buNone/>
                      </a:pPr>
                      <a:endParaRPr sz="1400" b="1" u="none" strike="noStrike" cap="none" dirty="0">
                        <a:solidFill>
                          <a:srgbClr val="4A86E8"/>
                        </a:solidFill>
                        <a:latin typeface="Source Sans Pro"/>
                        <a:ea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344275">
                <a:tc>
                  <a:txBody>
                    <a:bodyPr/>
                    <a:lstStyle/>
                    <a:p>
                      <a:pPr marL="285750" marR="0" lvl="0" indent="-285750" algn="l" rtl="0">
                        <a:lnSpc>
                          <a:spcPct val="100000"/>
                        </a:lnSpc>
                        <a:spcBef>
                          <a:spcPts val="0"/>
                        </a:spcBef>
                        <a:spcAft>
                          <a:spcPts val="0"/>
                        </a:spcAft>
                        <a:buClr>
                          <a:srgbClr val="000000"/>
                        </a:buClr>
                        <a:buSzPts val="1800"/>
                        <a:buFont typeface="Wingdings" panose="05000000000000000000" pitchFamily="2" charset="2"/>
                        <a:buChar char="q"/>
                      </a:pPr>
                      <a:r>
                        <a:rPr lang="en-GB" sz="1800" dirty="0"/>
                        <a:t>Explore the patterns and sounds of language through songs and rhymes and link the spelling, sound and meaning of words. </a:t>
                      </a:r>
                    </a:p>
                    <a:p>
                      <a:pPr marL="285750" marR="0" lvl="0" indent="-285750" algn="l" rtl="0">
                        <a:lnSpc>
                          <a:spcPct val="100000"/>
                        </a:lnSpc>
                        <a:spcBef>
                          <a:spcPts val="0"/>
                        </a:spcBef>
                        <a:spcAft>
                          <a:spcPts val="0"/>
                        </a:spcAft>
                        <a:buClr>
                          <a:srgbClr val="000000"/>
                        </a:buClr>
                        <a:buSzPts val="1800"/>
                        <a:buFont typeface="Wingdings" panose="05000000000000000000" pitchFamily="2" charset="2"/>
                        <a:buChar char="q"/>
                      </a:pPr>
                      <a:r>
                        <a:rPr lang="en-GB" sz="1800" dirty="0"/>
                        <a:t>speak in sentences, using familiar vocabulary, phrases and basic language structure.</a:t>
                      </a:r>
                    </a:p>
                    <a:p>
                      <a:pPr marL="285750" marR="0" lvl="0" indent="-285750" algn="l" rtl="0">
                        <a:lnSpc>
                          <a:spcPct val="100000"/>
                        </a:lnSpc>
                        <a:spcBef>
                          <a:spcPts val="0"/>
                        </a:spcBef>
                        <a:spcAft>
                          <a:spcPts val="0"/>
                        </a:spcAft>
                        <a:buClr>
                          <a:srgbClr val="000000"/>
                        </a:buClr>
                        <a:buSzPts val="1800"/>
                        <a:buFont typeface="Wingdings" panose="05000000000000000000" pitchFamily="2" charset="2"/>
                        <a:buChar char="q"/>
                      </a:pPr>
                      <a:r>
                        <a:rPr lang="en-GB" sz="1800" dirty="0"/>
                        <a:t>Broaden their vocabulary and develop their ability to understand new words that are introduced into familiar written material, including through using a dictionary</a:t>
                      </a:r>
                    </a:p>
                    <a:p>
                      <a:pPr marL="285750" marR="0" lvl="0" indent="-285750" algn="l" rtl="0">
                        <a:lnSpc>
                          <a:spcPct val="100000"/>
                        </a:lnSpc>
                        <a:spcBef>
                          <a:spcPts val="0"/>
                        </a:spcBef>
                        <a:spcAft>
                          <a:spcPts val="0"/>
                        </a:spcAft>
                        <a:buClr>
                          <a:srgbClr val="000000"/>
                        </a:buClr>
                        <a:buSzPts val="1800"/>
                        <a:buFont typeface="Wingdings" panose="05000000000000000000" pitchFamily="2" charset="2"/>
                        <a:buChar char="q"/>
                      </a:pPr>
                      <a:endParaRPr sz="1800" u="none" strike="noStrike" cap="none" dirty="0">
                        <a:solidFill>
                          <a:srgbClr val="FF0000"/>
                        </a:solidFill>
                        <a:latin typeface="Source Sans Pro"/>
                        <a:ea typeface="Source Sans Pro"/>
                        <a:cs typeface="Source Sans Pro"/>
                        <a:sym typeface="Source Sans Pro"/>
                      </a:endParaRPr>
                    </a:p>
                  </a:txBody>
                  <a:tcPr marL="91425" marR="91425" marT="91425" marB="91425" anchor="ctr">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lgn="ctr">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4532201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fdb28a0-4726-48e2-b200-e8a9912e2591">
      <Terms xmlns="http://schemas.microsoft.com/office/infopath/2007/PartnerControls"/>
    </lcf76f155ced4ddcb4097134ff3c332f>
    <TaxCatchAll xmlns="5f71d51a-06af-4ca3-a79d-99587957124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AA6C3F3086A7D45B9C06025C68738C7" ma:contentTypeVersion="18" ma:contentTypeDescription="Create a new document." ma:contentTypeScope="" ma:versionID="7478fc2deae056073470059335445ec1">
  <xsd:schema xmlns:xsd="http://www.w3.org/2001/XMLSchema" xmlns:xs="http://www.w3.org/2001/XMLSchema" xmlns:p="http://schemas.microsoft.com/office/2006/metadata/properties" xmlns:ns2="bfdb28a0-4726-48e2-b200-e8a9912e2591" xmlns:ns3="5f71d51a-06af-4ca3-a79d-99587957124e" targetNamespace="http://schemas.microsoft.com/office/2006/metadata/properties" ma:root="true" ma:fieldsID="4026ab60a95c136040d1fe24bdbd6890" ns2:_="" ns3:_="">
    <xsd:import namespace="bfdb28a0-4726-48e2-b200-e8a9912e2591"/>
    <xsd:import namespace="5f71d51a-06af-4ca3-a79d-99587957124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db28a0-4726-48e2-b200-e8a9912e25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fc646e7-1ca0-4c93-8f68-1daae34359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71d51a-06af-4ca3-a79d-99587957124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1038b80-774f-4f2d-b5e4-5aefb12b5037}" ma:internalName="TaxCatchAll" ma:showField="CatchAllData" ma:web="5f71d51a-06af-4ca3-a79d-9958795712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8121F5-3949-4E52-9738-86B4AF6E4692}">
  <ds:schemaRefs>
    <ds:schemaRef ds:uri="http://schemas.microsoft.com/office/2006/metadata/properties"/>
    <ds:schemaRef ds:uri="http://schemas.microsoft.com/office/infopath/2007/PartnerControls"/>
    <ds:schemaRef ds:uri="bfdb28a0-4726-48e2-b200-e8a9912e2591"/>
    <ds:schemaRef ds:uri="5f71d51a-06af-4ca3-a79d-99587957124e"/>
  </ds:schemaRefs>
</ds:datastoreItem>
</file>

<file path=customXml/itemProps2.xml><?xml version="1.0" encoding="utf-8"?>
<ds:datastoreItem xmlns:ds="http://schemas.openxmlformats.org/officeDocument/2006/customXml" ds:itemID="{FA9590EC-B177-45CB-BFD7-F5942BF6F18C}">
  <ds:schemaRefs>
    <ds:schemaRef ds:uri="http://schemas.microsoft.com/sharepoint/v3/contenttype/forms"/>
  </ds:schemaRefs>
</ds:datastoreItem>
</file>

<file path=customXml/itemProps3.xml><?xml version="1.0" encoding="utf-8"?>
<ds:datastoreItem xmlns:ds="http://schemas.openxmlformats.org/officeDocument/2006/customXml" ds:itemID="{AE71A770-D1DA-4439-A537-AD70A2F38D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db28a0-4726-48e2-b200-e8a9912e2591"/>
    <ds:schemaRef ds:uri="5f71d51a-06af-4ca3-a79d-9958795712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9146</TotalTime>
  <Words>1413</Words>
  <Application>Microsoft Office PowerPoint</Application>
  <PresentationFormat>On-screen Show (16:9)</PresentationFormat>
  <Paragraphs>150</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Simple Light</vt:lpstr>
      <vt:lpstr>Whole School</vt:lpstr>
      <vt:lpstr>PowerPoint Presentation</vt:lpstr>
      <vt:lpstr>PowerPoint Presentation</vt:lpstr>
      <vt:lpstr>Aspects of French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Year 3</vt:lpstr>
      <vt:lpstr>PowerPoint Presentation</vt:lpstr>
      <vt:lpstr>Year 4</vt:lpstr>
      <vt:lpstr>PowerPoint Presentation</vt:lpstr>
      <vt:lpstr>Year 5</vt:lpstr>
      <vt:lpstr>PowerPoint Presentation</vt:lpstr>
      <vt:lpstr>Year 6</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Whole School</dc:title>
  <dc:creator>Tara Hadfield</dc:creator>
  <cp:lastModifiedBy>Tara Hadfield</cp:lastModifiedBy>
  <cp:revision>11</cp:revision>
  <dcterms:modified xsi:type="dcterms:W3CDTF">2025-06-03T18:46:26Z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0x010100BAA6C3F3086A7D45B9C06025C68738C7</vt:lpwstr>
  </property>
  <property fmtid="{D5CDD505-2E9C-101B-9397-08002B2CF9AE}" pid="3" name="MediaServiceImageTags">
    <vt:lpwstr/>
  </property>
</Properties>
</file>